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4"/>
    <p:sldMasterId id="2147483660" r:id="rId5"/>
  </p:sldMasterIdLst>
  <p:notesMasterIdLst>
    <p:notesMasterId r:id="rId57"/>
  </p:notesMasterIdLst>
  <p:sldIdLst>
    <p:sldId id="258" r:id="rId6"/>
    <p:sldId id="1701" r:id="rId7"/>
    <p:sldId id="257" r:id="rId8"/>
    <p:sldId id="893" r:id="rId9"/>
    <p:sldId id="1742" r:id="rId10"/>
    <p:sldId id="1757" r:id="rId11"/>
    <p:sldId id="1705" r:id="rId12"/>
    <p:sldId id="1743" r:id="rId13"/>
    <p:sldId id="1744" r:id="rId14"/>
    <p:sldId id="1745" r:id="rId15"/>
    <p:sldId id="1746" r:id="rId16"/>
    <p:sldId id="1747" r:id="rId17"/>
    <p:sldId id="1748" r:id="rId18"/>
    <p:sldId id="1749" r:id="rId19"/>
    <p:sldId id="1750" r:id="rId20"/>
    <p:sldId id="1751" r:id="rId21"/>
    <p:sldId id="1752" r:id="rId22"/>
    <p:sldId id="1753" r:id="rId23"/>
    <p:sldId id="1754" r:id="rId24"/>
    <p:sldId id="1755" r:id="rId25"/>
    <p:sldId id="1722" r:id="rId26"/>
    <p:sldId id="263" r:id="rId27"/>
    <p:sldId id="1715" r:id="rId28"/>
    <p:sldId id="1716" r:id="rId29"/>
    <p:sldId id="1712" r:id="rId30"/>
    <p:sldId id="1713" r:id="rId31"/>
    <p:sldId id="1714" r:id="rId32"/>
    <p:sldId id="1717" r:id="rId33"/>
    <p:sldId id="1718" r:id="rId34"/>
    <p:sldId id="1719" r:id="rId35"/>
    <p:sldId id="1738" r:id="rId36"/>
    <p:sldId id="1720" r:id="rId37"/>
    <p:sldId id="1706" r:id="rId38"/>
    <p:sldId id="1693" r:id="rId39"/>
    <p:sldId id="1735" r:id="rId40"/>
    <p:sldId id="1741" r:id="rId41"/>
    <p:sldId id="1707" r:id="rId42"/>
    <p:sldId id="1724" r:id="rId43"/>
    <p:sldId id="1731" r:id="rId44"/>
    <p:sldId id="1708" r:id="rId45"/>
    <p:sldId id="1728" r:id="rId46"/>
    <p:sldId id="1729" r:id="rId47"/>
    <p:sldId id="1694" r:id="rId48"/>
    <p:sldId id="1709" r:id="rId49"/>
    <p:sldId id="1739" r:id="rId50"/>
    <p:sldId id="1695" r:id="rId51"/>
    <p:sldId id="1740" r:id="rId52"/>
    <p:sldId id="880" r:id="rId53"/>
    <p:sldId id="878" r:id="rId54"/>
    <p:sldId id="902" r:id="rId55"/>
    <p:sldId id="884" r:id="rId56"/>
  </p:sldIdLst>
  <p:sldSz cx="9144000" cy="5143500" type="screen16x9"/>
  <p:notesSz cx="6858000" cy="9144000"/>
  <p:embeddedFontLst>
    <p:embeddedFont>
      <p:font typeface="Calibri" panose="020F0502020204030204" pitchFamily="34" charset="0"/>
      <p:regular r:id="rId58"/>
      <p:bold r:id="rId59"/>
      <p:italic r:id="rId60"/>
      <p:boldItalic r:id="rId61"/>
    </p:embeddedFont>
    <p:embeddedFont>
      <p:font typeface="FlandersArtSans-Bold" panose="020B0604020202020204" charset="0"/>
      <p:bold r:id="rId62"/>
    </p:embeddedFont>
    <p:embeddedFont>
      <p:font typeface="FlandersArtSans-Regular" panose="020B0604020202020204" charset="0"/>
      <p:regular r:id="rId63"/>
    </p:embeddedFont>
    <p:embeddedFont>
      <p:font typeface="Helvetica Neue" panose="020B0604020202020204" charset="0"/>
      <p:regular r:id="rId64"/>
      <p:bold r:id="rId65"/>
      <p:italic r:id="rId66"/>
      <p:boldItalic r:id="rId67"/>
    </p:embeddedFont>
    <p:embeddedFont>
      <p:font typeface="Proxima Nova" panose="020B0604020202020204" charset="0"/>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ouk De Meester" initials="" lastIdx="1" clrIdx="0"/>
  <p:cmAuthor id="7" name="De Keyzer Michiel" initials="DKM" lastIdx="1" clrIdx="7">
    <p:extLst>
      <p:ext uri="{19B8F6BF-5375-455C-9EA6-DF929625EA0E}">
        <p15:presenceInfo xmlns:p15="http://schemas.microsoft.com/office/powerpoint/2012/main" userId="De Keyzer Michiel" providerId="None"/>
      </p:ext>
    </p:extLst>
  </p:cmAuthor>
  <p:cmAuthor id="1" name="Dimi Schepers" initials="" lastIdx="1" clrIdx="1"/>
  <p:cmAuthor id="2" name="Brecht Van de Vyvere" initials="" lastIdx="1" clrIdx="2"/>
  <p:cmAuthor id="3" name="dimitri.schepers@outlook.com" initials="di" lastIdx="3" clrIdx="3">
    <p:extLst>
      <p:ext uri="{19B8F6BF-5375-455C-9EA6-DF929625EA0E}">
        <p15:presenceInfo xmlns:p15="http://schemas.microsoft.com/office/powerpoint/2012/main" userId="S::dimitri.schepers_outlook.com#ext#@vlaamseoverheid.onmicrosoft.com::a99cf621-1e87-45d4-a8a6-60bc63b29fa2" providerId="AD"/>
      </p:ext>
    </p:extLst>
  </p:cmAuthor>
  <p:cmAuthor id="4" name="Vlassenroot Eveline" initials="VE" lastIdx="14" clrIdx="4">
    <p:extLst>
      <p:ext uri="{19B8F6BF-5375-455C-9EA6-DF929625EA0E}">
        <p15:presenceInfo xmlns:p15="http://schemas.microsoft.com/office/powerpoint/2012/main" userId="S::eveline.vlassenroot@kb.vlaanderen.be::85f3f71a-148d-4f98-b9b2-5e30c71d8961" providerId="AD"/>
      </p:ext>
    </p:extLst>
  </p:cmAuthor>
  <p:cmAuthor id="5" name="Van Dorst Yana" initials="VY" lastIdx="1" clrIdx="5">
    <p:extLst>
      <p:ext uri="{19B8F6BF-5375-455C-9EA6-DF929625EA0E}">
        <p15:presenceInfo xmlns:p15="http://schemas.microsoft.com/office/powerpoint/2012/main" userId="S::vandoya_cronos.be#ext#@vlaamseoverheid.onmicrosoft.com::9617adcb-9426-483a-b90d-d3077cb8735d" providerId="AD"/>
      </p:ext>
    </p:extLst>
  </p:cmAuthor>
  <p:cmAuthor id="6" name="Dimitri Schepers" initials="DS" lastIdx="2" clrIdx="6">
    <p:extLst>
      <p:ext uri="{19B8F6BF-5375-455C-9EA6-DF929625EA0E}">
        <p15:presenceInfo xmlns:p15="http://schemas.microsoft.com/office/powerpoint/2012/main" userId="S::dimitri.schepers@pwc.com::e51f9d21-bd09-42ce-b409-e7e38d63f13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C3BFB5-3676-4160-9626-9BA40B333ADA}" v="8" dt="2021-01-27T10:00:16.472"/>
  </p1510:revLst>
</p1510:revInfo>
</file>

<file path=ppt/tableStyles.xml><?xml version="1.0" encoding="utf-8"?>
<a:tblStyleLst xmlns:a="http://schemas.openxmlformats.org/drawingml/2006/main" def="{38927050-04BB-48FD-9B0C-A39A09DD7B1E}">
  <a:tblStyle styleId="{38927050-04BB-48FD-9B0C-A39A09DD7B1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84" autoAdjust="0"/>
    <p:restoredTop sz="95698" autoAdjust="0"/>
  </p:normalViewPr>
  <p:slideViewPr>
    <p:cSldViewPr snapToGrid="0">
      <p:cViewPr varScale="1">
        <p:scale>
          <a:sx n="144" d="100"/>
          <a:sy n="144" d="100"/>
        </p:scale>
        <p:origin x="726" y="114"/>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6.fntdata"/><Relationship Id="rId68" Type="http://schemas.openxmlformats.org/officeDocument/2006/relationships/font" Target="fonts/font11.fntdata"/><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font" Target="fonts/font4.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font" Target="fonts/font7.fntdata"/><Relationship Id="rId69" Type="http://schemas.openxmlformats.org/officeDocument/2006/relationships/font" Target="fonts/font12.fntdata"/><Relationship Id="rId77" Type="http://schemas.microsoft.com/office/2016/11/relationships/changesInfo" Target="changesInfos/changesInfo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notesMaster" Target="notesMasters/notes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font" Target="fonts/font14.fntdata"/><Relationship Id="rId2" Type="http://schemas.openxmlformats.org/officeDocument/2006/relationships/customXml" Target="../customXml/item2.xml"/><Relationship Id="rId29" Type="http://schemas.openxmlformats.org/officeDocument/2006/relationships/slide" Target="slides/slide2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 Keyzer Michiel" userId="5919b3ef-000e-4ca1-9196-cffa285786a7" providerId="ADAL" clId="{E4C3BFB5-3676-4160-9626-9BA40B333ADA}"/>
    <pc:docChg chg="undo custSel addSld delSld modSld">
      <pc:chgData name="De Keyzer Michiel" userId="5919b3ef-000e-4ca1-9196-cffa285786a7" providerId="ADAL" clId="{E4C3BFB5-3676-4160-9626-9BA40B333ADA}" dt="2021-01-27T10:00:33.393" v="642" actId="20577"/>
      <pc:docMkLst>
        <pc:docMk/>
      </pc:docMkLst>
      <pc:sldChg chg="addSp modSp">
        <pc:chgData name="De Keyzer Michiel" userId="5919b3ef-000e-4ca1-9196-cffa285786a7" providerId="ADAL" clId="{E4C3BFB5-3676-4160-9626-9BA40B333ADA}" dt="2021-01-27T09:58:02.765" v="612" actId="20577"/>
        <pc:sldMkLst>
          <pc:docMk/>
          <pc:sldMk cId="0" sldId="257"/>
        </pc:sldMkLst>
        <pc:spChg chg="mod">
          <ac:chgData name="De Keyzer Michiel" userId="5919b3ef-000e-4ca1-9196-cffa285786a7" providerId="ADAL" clId="{E4C3BFB5-3676-4160-9626-9BA40B333ADA}" dt="2021-01-27T09:57:02.371" v="358" actId="1035"/>
          <ac:spMkLst>
            <pc:docMk/>
            <pc:sldMk cId="0" sldId="257"/>
            <ac:spMk id="5" creationId="{00000000-0000-0000-0000-000000000000}"/>
          </ac:spMkLst>
        </pc:spChg>
        <pc:spChg chg="mod">
          <ac:chgData name="De Keyzer Michiel" userId="5919b3ef-000e-4ca1-9196-cffa285786a7" providerId="ADAL" clId="{E4C3BFB5-3676-4160-9626-9BA40B333ADA}" dt="2021-01-27T09:56:51.149" v="329" actId="20577"/>
          <ac:spMkLst>
            <pc:docMk/>
            <pc:sldMk cId="0" sldId="257"/>
            <ac:spMk id="6" creationId="{00000000-0000-0000-0000-000000000000}"/>
          </ac:spMkLst>
        </pc:spChg>
        <pc:spChg chg="mod">
          <ac:chgData name="De Keyzer Michiel" userId="5919b3ef-000e-4ca1-9196-cffa285786a7" providerId="ADAL" clId="{E4C3BFB5-3676-4160-9626-9BA40B333ADA}" dt="2021-01-27T09:55:33.212" v="271" actId="20577"/>
          <ac:spMkLst>
            <pc:docMk/>
            <pc:sldMk cId="0" sldId="257"/>
            <ac:spMk id="8" creationId="{00000000-0000-0000-0000-000000000000}"/>
          </ac:spMkLst>
        </pc:spChg>
        <pc:spChg chg="mod">
          <ac:chgData name="De Keyzer Michiel" userId="5919b3ef-000e-4ca1-9196-cffa285786a7" providerId="ADAL" clId="{E4C3BFB5-3676-4160-9626-9BA40B333ADA}" dt="2021-01-27T09:54:49.618" v="127" actId="20577"/>
          <ac:spMkLst>
            <pc:docMk/>
            <pc:sldMk cId="0" sldId="257"/>
            <ac:spMk id="9" creationId="{00000000-0000-0000-0000-000000000000}"/>
          </ac:spMkLst>
        </pc:spChg>
        <pc:spChg chg="mod">
          <ac:chgData name="De Keyzer Michiel" userId="5919b3ef-000e-4ca1-9196-cffa285786a7" providerId="ADAL" clId="{E4C3BFB5-3676-4160-9626-9BA40B333ADA}" dt="2021-01-27T09:54:07.993" v="23" actId="20577"/>
          <ac:spMkLst>
            <pc:docMk/>
            <pc:sldMk cId="0" sldId="257"/>
            <ac:spMk id="10" creationId="{00000000-0000-0000-0000-000000000000}"/>
          </ac:spMkLst>
        </pc:spChg>
        <pc:spChg chg="mod">
          <ac:chgData name="De Keyzer Michiel" userId="5919b3ef-000e-4ca1-9196-cffa285786a7" providerId="ADAL" clId="{E4C3BFB5-3676-4160-9626-9BA40B333ADA}" dt="2021-01-27T09:57:22.262" v="429" actId="20577"/>
          <ac:spMkLst>
            <pc:docMk/>
            <pc:sldMk cId="0" sldId="257"/>
            <ac:spMk id="13" creationId="{00000000-0000-0000-0000-000000000000}"/>
          </ac:spMkLst>
        </pc:spChg>
        <pc:spChg chg="mod">
          <ac:chgData name="De Keyzer Michiel" userId="5919b3ef-000e-4ca1-9196-cffa285786a7" providerId="ADAL" clId="{E4C3BFB5-3676-4160-9626-9BA40B333ADA}" dt="2021-01-27T09:57:15.785" v="427" actId="1035"/>
          <ac:spMkLst>
            <pc:docMk/>
            <pc:sldMk cId="0" sldId="257"/>
            <ac:spMk id="14" creationId="{00000000-0000-0000-0000-000000000000}"/>
          </ac:spMkLst>
        </pc:spChg>
        <pc:spChg chg="mod">
          <ac:chgData name="De Keyzer Michiel" userId="5919b3ef-000e-4ca1-9196-cffa285786a7" providerId="ADAL" clId="{E4C3BFB5-3676-4160-9626-9BA40B333ADA}" dt="2021-01-27T09:57:02.371" v="358" actId="1035"/>
          <ac:spMkLst>
            <pc:docMk/>
            <pc:sldMk cId="0" sldId="257"/>
            <ac:spMk id="15" creationId="{00000000-0000-0000-0000-000000000000}"/>
          </ac:spMkLst>
        </pc:spChg>
        <pc:spChg chg="add mod">
          <ac:chgData name="De Keyzer Michiel" userId="5919b3ef-000e-4ca1-9196-cffa285786a7" providerId="ADAL" clId="{E4C3BFB5-3676-4160-9626-9BA40B333ADA}" dt="2021-01-27T09:57:36.426" v="502" actId="1035"/>
          <ac:spMkLst>
            <pc:docMk/>
            <pc:sldMk cId="0" sldId="257"/>
            <ac:spMk id="17" creationId="{2939725B-06B5-4371-88B7-AD3E69F4A298}"/>
          </ac:spMkLst>
        </pc:spChg>
        <pc:spChg chg="add mod">
          <ac:chgData name="De Keyzer Michiel" userId="5919b3ef-000e-4ca1-9196-cffa285786a7" providerId="ADAL" clId="{E4C3BFB5-3676-4160-9626-9BA40B333ADA}" dt="2021-01-27T09:58:02.765" v="612" actId="20577"/>
          <ac:spMkLst>
            <pc:docMk/>
            <pc:sldMk cId="0" sldId="257"/>
            <ac:spMk id="18" creationId="{757F53EE-9EC0-4C55-A320-85257AB308A5}"/>
          </ac:spMkLst>
        </pc:spChg>
      </pc:sldChg>
      <pc:sldChg chg="del">
        <pc:chgData name="De Keyzer Michiel" userId="5919b3ef-000e-4ca1-9196-cffa285786a7" providerId="ADAL" clId="{E4C3BFB5-3676-4160-9626-9BA40B333ADA}" dt="2021-01-27T09:59:33.494" v="617" actId="2696"/>
        <pc:sldMkLst>
          <pc:docMk/>
          <pc:sldMk cId="1069114644" sldId="886"/>
        </pc:sldMkLst>
      </pc:sldChg>
      <pc:sldChg chg="addCm modCm">
        <pc:chgData name="De Keyzer Michiel" userId="5919b3ef-000e-4ca1-9196-cffa285786a7" providerId="ADAL" clId="{E4C3BFB5-3676-4160-9626-9BA40B333ADA}" dt="2021-01-27T09:59:30.383" v="616"/>
        <pc:sldMkLst>
          <pc:docMk/>
          <pc:sldMk cId="3890031827" sldId="893"/>
        </pc:sldMkLst>
      </pc:sldChg>
      <pc:sldChg chg="modSp">
        <pc:chgData name="De Keyzer Michiel" userId="5919b3ef-000e-4ca1-9196-cffa285786a7" providerId="ADAL" clId="{E4C3BFB5-3676-4160-9626-9BA40B333ADA}" dt="2021-01-27T10:00:00.531" v="618" actId="20577"/>
        <pc:sldMkLst>
          <pc:docMk/>
          <pc:sldMk cId="1726275154" sldId="1742"/>
        </pc:sldMkLst>
        <pc:spChg chg="mod">
          <ac:chgData name="De Keyzer Michiel" userId="5919b3ef-000e-4ca1-9196-cffa285786a7" providerId="ADAL" clId="{E4C3BFB5-3676-4160-9626-9BA40B333ADA}" dt="2021-01-27T10:00:00.531" v="618" actId="20577"/>
          <ac:spMkLst>
            <pc:docMk/>
            <pc:sldMk cId="1726275154" sldId="1742"/>
            <ac:spMk id="3" creationId="{00000000-0000-0000-0000-000000000000}"/>
          </ac:spMkLst>
        </pc:spChg>
      </pc:sldChg>
      <pc:sldChg chg="addSp delSp modSp add del">
        <pc:chgData name="De Keyzer Michiel" userId="5919b3ef-000e-4ca1-9196-cffa285786a7" providerId="ADAL" clId="{E4C3BFB5-3676-4160-9626-9BA40B333ADA}" dt="2021-01-27T10:00:17.841" v="622" actId="2696"/>
        <pc:sldMkLst>
          <pc:docMk/>
          <pc:sldMk cId="353129055" sldId="1756"/>
        </pc:sldMkLst>
        <pc:spChg chg="del">
          <ac:chgData name="De Keyzer Michiel" userId="5919b3ef-000e-4ca1-9196-cffa285786a7" providerId="ADAL" clId="{E4C3BFB5-3676-4160-9626-9BA40B333ADA}" dt="2021-01-27T10:00:12.419" v="620"/>
          <ac:spMkLst>
            <pc:docMk/>
            <pc:sldMk cId="353129055" sldId="1756"/>
            <ac:spMk id="2" creationId="{65E26D3B-12E7-4F23-A964-D0B7FC1026F5}"/>
          </ac:spMkLst>
        </pc:spChg>
        <pc:spChg chg="del">
          <ac:chgData name="De Keyzer Michiel" userId="5919b3ef-000e-4ca1-9196-cffa285786a7" providerId="ADAL" clId="{E4C3BFB5-3676-4160-9626-9BA40B333ADA}" dt="2021-01-27T10:00:12.419" v="620"/>
          <ac:spMkLst>
            <pc:docMk/>
            <pc:sldMk cId="353129055" sldId="1756"/>
            <ac:spMk id="3" creationId="{B56EFF70-5ACC-428C-8ECA-D67C79FFE93A}"/>
          </ac:spMkLst>
        </pc:spChg>
        <pc:spChg chg="add mod">
          <ac:chgData name="De Keyzer Michiel" userId="5919b3ef-000e-4ca1-9196-cffa285786a7" providerId="ADAL" clId="{E4C3BFB5-3676-4160-9626-9BA40B333ADA}" dt="2021-01-27T10:00:12.419" v="620"/>
          <ac:spMkLst>
            <pc:docMk/>
            <pc:sldMk cId="353129055" sldId="1756"/>
            <ac:spMk id="4" creationId="{93B3C136-0AE5-419F-A446-100438F54851}"/>
          </ac:spMkLst>
        </pc:spChg>
        <pc:spChg chg="add mod">
          <ac:chgData name="De Keyzer Michiel" userId="5919b3ef-000e-4ca1-9196-cffa285786a7" providerId="ADAL" clId="{E4C3BFB5-3676-4160-9626-9BA40B333ADA}" dt="2021-01-27T10:00:12.419" v="620"/>
          <ac:spMkLst>
            <pc:docMk/>
            <pc:sldMk cId="353129055" sldId="1756"/>
            <ac:spMk id="5" creationId="{6C418346-6AE4-4F77-8E9F-F055B23E2D74}"/>
          </ac:spMkLst>
        </pc:spChg>
      </pc:sldChg>
      <pc:sldChg chg="modSp add">
        <pc:chgData name="De Keyzer Michiel" userId="5919b3ef-000e-4ca1-9196-cffa285786a7" providerId="ADAL" clId="{E4C3BFB5-3676-4160-9626-9BA40B333ADA}" dt="2021-01-27T10:00:33.393" v="642" actId="20577"/>
        <pc:sldMkLst>
          <pc:docMk/>
          <pc:sldMk cId="2747485431" sldId="1757"/>
        </pc:sldMkLst>
        <pc:spChg chg="mod">
          <ac:chgData name="De Keyzer Michiel" userId="5919b3ef-000e-4ca1-9196-cffa285786a7" providerId="ADAL" clId="{E4C3BFB5-3676-4160-9626-9BA40B333ADA}" dt="2021-01-27T10:00:27.003" v="641" actId="6549"/>
          <ac:spMkLst>
            <pc:docMk/>
            <pc:sldMk cId="2747485431" sldId="1757"/>
            <ac:spMk id="2" creationId="{C312E5B0-C859-41AC-9261-911464F04F10}"/>
          </ac:spMkLst>
        </pc:spChg>
        <pc:spChg chg="mod">
          <ac:chgData name="De Keyzer Michiel" userId="5919b3ef-000e-4ca1-9196-cffa285786a7" providerId="ADAL" clId="{E4C3BFB5-3676-4160-9626-9BA40B333ADA}" dt="2021-01-27T10:00:33.393" v="642" actId="20577"/>
          <ac:spMkLst>
            <pc:docMk/>
            <pc:sldMk cId="2747485431" sldId="1757"/>
            <ac:spMk id="3" creationId="{16B4A854-D3F1-4ECC-AD78-76418B2AEB2D}"/>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7" dt="2021-01-27T10:58:20.526" idx="1">
    <p:pos x="10" y="10"/>
    <p:text>make slide more visual, something like this:
https://docs.google.com/presentation/d/1OACvALq70G0DF9-yFE2y6_sXkrHqVVE88nGLcvrxkjc/edit#slide=id.g61ca48b2ff_0_0</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nl-BE" dirty="0"/>
          </a:p>
        </p:txBody>
      </p:sp>
    </p:spTree>
    <p:extLst>
      <p:ext uri="{BB962C8B-B14F-4D97-AF65-F5344CB8AC3E}">
        <p14:creationId xmlns:p14="http://schemas.microsoft.com/office/powerpoint/2010/main" val="3247545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nl-BE" dirty="0"/>
          </a:p>
        </p:txBody>
      </p:sp>
    </p:spTree>
    <p:extLst>
      <p:ext uri="{BB962C8B-B14F-4D97-AF65-F5344CB8AC3E}">
        <p14:creationId xmlns:p14="http://schemas.microsoft.com/office/powerpoint/2010/main" val="1824582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err="1"/>
              <a:t>Verschillende</a:t>
            </a:r>
            <a:r>
              <a:rPr lang="en-GB" baseline="0" dirty="0"/>
              <a:t> </a:t>
            </a:r>
            <a:r>
              <a:rPr lang="en-GB" baseline="0" dirty="0" err="1"/>
              <a:t>elementen</a:t>
            </a:r>
            <a:r>
              <a:rPr lang="en-GB" baseline="0" dirty="0"/>
              <a:t> </a:t>
            </a:r>
            <a:r>
              <a:rPr lang="en-GB" baseline="0" dirty="0" err="1"/>
              <a:t>binnen</a:t>
            </a:r>
            <a:r>
              <a:rPr lang="en-GB" baseline="0" dirty="0"/>
              <a:t> de draft charter, focus </a:t>
            </a:r>
            <a:r>
              <a:rPr lang="en-GB" baseline="0" dirty="0" err="1"/>
              <a:t>ligt</a:t>
            </a:r>
            <a:r>
              <a:rPr lang="en-GB" baseline="0" dirty="0"/>
              <a:t> nu op scope </a:t>
            </a:r>
            <a:r>
              <a:rPr lang="en-GB" baseline="0" dirty="0" err="1"/>
              <a:t>afbakenen</a:t>
            </a:r>
            <a:r>
              <a:rPr lang="en-GB" baseline="0" dirty="0"/>
              <a:t> </a:t>
            </a:r>
            <a:r>
              <a:rPr lang="en-GB" baseline="0" dirty="0" err="1"/>
              <a:t>en</a:t>
            </a:r>
            <a:r>
              <a:rPr lang="en-GB" baseline="0" dirty="0"/>
              <a:t> use cases </a:t>
            </a:r>
            <a:r>
              <a:rPr lang="en-GB" baseline="0" dirty="0" err="1"/>
              <a:t>definiëren</a:t>
            </a:r>
            <a:r>
              <a:rPr lang="en-GB" baseline="0" dirty="0"/>
              <a:t>. Erna </a:t>
            </a:r>
            <a:r>
              <a:rPr lang="en-GB" baseline="0" dirty="0" err="1"/>
              <a:t>wordt</a:t>
            </a:r>
            <a:r>
              <a:rPr lang="en-GB" baseline="0" dirty="0"/>
              <a:t> de charter </a:t>
            </a:r>
            <a:r>
              <a:rPr lang="en-GB" baseline="0" dirty="0" err="1"/>
              <a:t>verder</a:t>
            </a:r>
            <a:r>
              <a:rPr lang="en-GB" baseline="0" dirty="0"/>
              <a:t> </a:t>
            </a:r>
            <a:r>
              <a:rPr lang="en-GB" baseline="0" dirty="0" err="1"/>
              <a:t>aangevuld</a:t>
            </a:r>
            <a:r>
              <a:rPr lang="en-GB" baseline="0" dirty="0"/>
              <a:t>.</a:t>
            </a:r>
            <a:endParaRPr lang="nl-BE" dirty="0"/>
          </a:p>
        </p:txBody>
      </p:sp>
    </p:spTree>
    <p:extLst>
      <p:ext uri="{BB962C8B-B14F-4D97-AF65-F5344CB8AC3E}">
        <p14:creationId xmlns:p14="http://schemas.microsoft.com/office/powerpoint/2010/main" val="1088898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noChangeArrowheads="1" noTextEdit="1"/>
          </p:cNvSpPr>
          <p:nvPr>
            <p:ph type="sldImg"/>
          </p:nvPr>
        </p:nvSpPr>
        <p:spPr>
          <a:xfrm>
            <a:off x="381000" y="685800"/>
            <a:ext cx="6096000" cy="3429000"/>
          </a:xfrm>
          <a:ln/>
        </p:spPr>
      </p:sp>
      <p:sp>
        <p:nvSpPr>
          <p:cNvPr id="215042" name="Notes Placeholder 2"/>
          <p:cNvSpPr>
            <a:spLocks noGrp="1" noChangeArrowheads="1"/>
          </p:cNvSpPr>
          <p:nvPr>
            <p:ph type="body" idx="1"/>
          </p:nvPr>
        </p:nvSpPr>
        <p:spPr>
          <a:noFill/>
        </p:spPr>
        <p:txBody>
          <a:bodyPr/>
          <a:lstStyle/>
          <a:p>
            <a:r>
              <a:rPr lang="fr-BE" altLang="da-DK" dirty="0"/>
              <a:t>The </a:t>
            </a:r>
            <a:r>
              <a:rPr lang="fr-BE" altLang="da-DK" dirty="0" err="1"/>
              <a:t>demand</a:t>
            </a:r>
            <a:r>
              <a:rPr lang="fr-BE" altLang="da-DK" dirty="0"/>
              <a:t> </a:t>
            </a:r>
            <a:r>
              <a:rPr lang="fr-BE" altLang="da-DK" dirty="0" err="1"/>
              <a:t>side</a:t>
            </a:r>
            <a:r>
              <a:rPr lang="fr-BE" altLang="da-DK" dirty="0"/>
              <a:t> </a:t>
            </a:r>
            <a:r>
              <a:rPr lang="fr-BE" altLang="da-DK" dirty="0" err="1"/>
              <a:t>is</a:t>
            </a:r>
            <a:r>
              <a:rPr lang="fr-BE" altLang="da-DK" dirty="0"/>
              <a:t> an essential </a:t>
            </a:r>
            <a:r>
              <a:rPr lang="fr-BE" altLang="da-DK" dirty="0" err="1"/>
              <a:t>element</a:t>
            </a:r>
            <a:r>
              <a:rPr lang="fr-BE" altLang="da-DK" dirty="0"/>
              <a:t> of </a:t>
            </a:r>
            <a:r>
              <a:rPr lang="fr-BE" altLang="da-DK" dirty="0" err="1"/>
              <a:t>any</a:t>
            </a:r>
            <a:r>
              <a:rPr lang="fr-BE" altLang="da-DK" dirty="0"/>
              <a:t> </a:t>
            </a:r>
            <a:r>
              <a:rPr lang="fr-BE" altLang="da-DK" dirty="0" err="1"/>
              <a:t>market</a:t>
            </a:r>
            <a:r>
              <a:rPr lang="fr-BE" altLang="da-DK" dirty="0"/>
              <a:t>, and </a:t>
            </a:r>
            <a:endParaRPr lang="en-GB" altLang="da-DK" dirty="0"/>
          </a:p>
        </p:txBody>
      </p:sp>
      <p:sp>
        <p:nvSpPr>
          <p:cNvPr id="215043" name="Slide Number Placeholder 3"/>
          <p:cNvSpPr>
            <a:spLocks noGrp="1"/>
          </p:cNvSpPr>
          <p:nvPr>
            <p:ph type="sldNum" sz="quarter" idx="5"/>
          </p:nvPr>
        </p:nvSpPr>
        <p:spPr>
          <a:noFill/>
        </p:spPr>
        <p:txBody>
          <a:bodyPr/>
          <a:lstStyle>
            <a:lvl1pPr>
              <a:defRPr sz="1200">
                <a:solidFill>
                  <a:srgbClr val="0F5494"/>
                </a:solidFill>
                <a:latin typeface="Verdana" panose="020B0604030504040204" pitchFamily="34" charset="0"/>
                <a:cs typeface="Arial" panose="020B0604020202020204" pitchFamily="34" charset="0"/>
              </a:defRPr>
            </a:lvl1pPr>
            <a:lvl2pPr marL="742950" indent="-285750">
              <a:defRPr sz="1200">
                <a:solidFill>
                  <a:srgbClr val="0F5494"/>
                </a:solidFill>
                <a:latin typeface="Verdana" panose="020B0604030504040204" pitchFamily="34" charset="0"/>
                <a:cs typeface="Arial" panose="020B0604020202020204" pitchFamily="34" charset="0"/>
              </a:defRPr>
            </a:lvl2pPr>
            <a:lvl3pPr marL="1143000" indent="-228600">
              <a:defRPr sz="1200">
                <a:solidFill>
                  <a:srgbClr val="0F5494"/>
                </a:solidFill>
                <a:latin typeface="Verdana" panose="020B0604030504040204" pitchFamily="34" charset="0"/>
                <a:cs typeface="Arial" panose="020B0604020202020204" pitchFamily="34" charset="0"/>
              </a:defRPr>
            </a:lvl3pPr>
            <a:lvl4pPr marL="1600200" indent="-228600">
              <a:defRPr sz="1200">
                <a:solidFill>
                  <a:srgbClr val="0F5494"/>
                </a:solidFill>
                <a:latin typeface="Verdana" panose="020B0604030504040204" pitchFamily="34" charset="0"/>
                <a:cs typeface="Arial" panose="020B0604020202020204" pitchFamily="34" charset="0"/>
              </a:defRPr>
            </a:lvl4pPr>
            <a:lvl5pPr marL="2057400" indent="-228600">
              <a:defRPr sz="1200">
                <a:solidFill>
                  <a:srgbClr val="0F5494"/>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sz="1200">
                <a:solidFill>
                  <a:srgbClr val="0F5494"/>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sz="1200">
                <a:solidFill>
                  <a:srgbClr val="0F5494"/>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sz="1200">
                <a:solidFill>
                  <a:srgbClr val="0F5494"/>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sz="1200">
                <a:solidFill>
                  <a:srgbClr val="0F5494"/>
                </a:solidFill>
                <a:latin typeface="Verdana" panose="020B060403050404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778D4E2-A5FB-45FE-98DA-F3D2C0FA4423}" type="slidenum">
              <a:rPr kumimoji="0" lang="en-GB"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sym typeface="Arial"/>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GB"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425556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Shape 4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71" name="Shape 471"/>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None/>
            </a:pPr>
            <a:endParaRPr lang="nl-BE" sz="2200" b="0" i="0" u="none" strike="noStrike" cap="none">
              <a:latin typeface="Helvetica Neue"/>
              <a:ea typeface="Helvetica Neue"/>
              <a:cs typeface="Helvetica Neue"/>
              <a:sym typeface="Helvetica Neue"/>
            </a:endParaRPr>
          </a:p>
        </p:txBody>
      </p:sp>
    </p:spTree>
    <p:extLst>
      <p:ext uri="{BB962C8B-B14F-4D97-AF65-F5344CB8AC3E}">
        <p14:creationId xmlns:p14="http://schemas.microsoft.com/office/powerpoint/2010/main" val="2807171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26</a:t>
            </a:fld>
            <a:endParaRPr lang="nl-BE">
              <a:latin typeface="FlandersArtSans-Regular" panose="00000500000000000000" pitchFamily="2" charset="0"/>
            </a:endParaRPr>
          </a:p>
        </p:txBody>
      </p:sp>
    </p:spTree>
    <p:extLst>
      <p:ext uri="{BB962C8B-B14F-4D97-AF65-F5344CB8AC3E}">
        <p14:creationId xmlns:p14="http://schemas.microsoft.com/office/powerpoint/2010/main" val="2556963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nl-BE"/>
          </a:p>
        </p:txBody>
      </p:sp>
    </p:spTree>
    <p:extLst>
      <p:ext uri="{BB962C8B-B14F-4D97-AF65-F5344CB8AC3E}">
        <p14:creationId xmlns:p14="http://schemas.microsoft.com/office/powerpoint/2010/main" val="3184384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Shape 4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94" name="Shape 494"/>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None/>
            </a:pPr>
            <a:endParaRPr lang="nl-BE" sz="2200" b="0" i="0" u="none" strike="noStrike" cap="none">
              <a:latin typeface="Helvetica Neue"/>
              <a:ea typeface="Helvetica Neue"/>
              <a:cs typeface="Helvetica Neue"/>
              <a:sym typeface="Helvetica Neue"/>
            </a:endParaRPr>
          </a:p>
        </p:txBody>
      </p:sp>
    </p:spTree>
    <p:extLst>
      <p:ext uri="{BB962C8B-B14F-4D97-AF65-F5344CB8AC3E}">
        <p14:creationId xmlns:p14="http://schemas.microsoft.com/office/powerpoint/2010/main" val="3441375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nl-BE" dirty="0"/>
          </a:p>
        </p:txBody>
      </p:sp>
    </p:spTree>
    <p:extLst>
      <p:ext uri="{BB962C8B-B14F-4D97-AF65-F5344CB8AC3E}">
        <p14:creationId xmlns:p14="http://schemas.microsoft.com/office/powerpoint/2010/main" val="830707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Shape 5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36" name="Shape 536"/>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indent="0">
              <a:lnSpc>
                <a:spcPct val="117999"/>
              </a:lnSpc>
              <a:buNone/>
            </a:pPr>
            <a:r>
              <a:rPr lang="nl-BE" err="1"/>
              <a:t>Icons</a:t>
            </a:r>
            <a:r>
              <a:rPr lang="nl-BE"/>
              <a:t> made </a:t>
            </a:r>
            <a:r>
              <a:rPr lang="nl-BE" err="1"/>
              <a:t>by</a:t>
            </a:r>
            <a:r>
              <a:rPr lang="nl-BE"/>
              <a:t> </a:t>
            </a:r>
            <a:r>
              <a:rPr lang="nl-BE" err="1"/>
              <a:t>Freepik</a:t>
            </a:r>
            <a:r>
              <a:rPr lang="nl-BE"/>
              <a:t> </a:t>
            </a:r>
            <a:r>
              <a:rPr lang="nl-BE" err="1"/>
              <a:t>from</a:t>
            </a:r>
            <a:r>
              <a:rPr lang="nl-BE"/>
              <a:t> www.flaticon.com</a:t>
            </a:r>
            <a:endParaRPr lang="nl-NL"/>
          </a:p>
        </p:txBody>
      </p:sp>
    </p:spTree>
    <p:extLst>
      <p:ext uri="{BB962C8B-B14F-4D97-AF65-F5344CB8AC3E}">
        <p14:creationId xmlns:p14="http://schemas.microsoft.com/office/powerpoint/2010/main" val="2943792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19"/>
        <p:cNvGrpSpPr/>
        <p:nvPr/>
      </p:nvGrpSpPr>
      <p:grpSpPr>
        <a:xfrm>
          <a:off x="0" y="0"/>
          <a:ext cx="0" cy="0"/>
          <a:chOff x="0" y="0"/>
          <a:chExt cx="0" cy="0"/>
        </a:xfrm>
      </p:grpSpPr>
      <p:sp>
        <p:nvSpPr>
          <p:cNvPr id="20" name="Google Shape;20;p3"/>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21" name="Google Shape;21;p3"/>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2" name="Google Shape;22;p3"/>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3" name="Google Shape;23;p3"/>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4" name="Google Shape;24;p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 en Inhou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lvl1pPr marL="257175" marR="0" indent="-257175" defTabSz="685800" eaLnBrk="1" fontAlgn="auto" latinLnBrk="0" hangingPunct="1">
              <a:lnSpc>
                <a:spcPct val="100000"/>
              </a:lnSpc>
              <a:spcBef>
                <a:spcPts val="525"/>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1pPr>
            <a:lvl2pPr marL="587828" marR="0" indent="-244928" defTabSz="685800" eaLnBrk="1" fontAlgn="auto" latinLnBrk="0" hangingPunct="1">
              <a:lnSpc>
                <a:spcPct val="100000"/>
              </a:lnSpc>
              <a:spcBef>
                <a:spcPts val="525"/>
              </a:spcBef>
              <a:spcAft>
                <a:spcPts val="0"/>
              </a:spcAft>
              <a:buClrTx/>
              <a:buSzPct val="100000"/>
              <a:buFont typeface="Wingdings" panose="05000000000000000000" pitchFamily="2" charset="2"/>
              <a:buChar char="§"/>
              <a:tabLst/>
              <a:defRPr>
                <a:latin typeface="FlandersArtSans-Regular" panose="00000500000000000000" pitchFamily="2" charset="0"/>
              </a:defRPr>
            </a:lvl2pPr>
            <a:lvl3pPr marL="914400" marR="0" indent="-228600" defTabSz="685800" eaLnBrk="1" fontAlgn="auto" latinLnBrk="0" hangingPunct="1">
              <a:lnSpc>
                <a:spcPct val="100000"/>
              </a:lnSpc>
              <a:spcBef>
                <a:spcPts val="525"/>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3pPr>
            <a:lvl4pPr marL="1303020" marR="0" indent="-274320" defTabSz="685800" eaLnBrk="1" fontAlgn="auto" latinLnBrk="0" hangingPunct="1">
              <a:lnSpc>
                <a:spcPct val="100000"/>
              </a:lnSpc>
              <a:spcBef>
                <a:spcPts val="525"/>
              </a:spcBef>
              <a:spcAft>
                <a:spcPts val="0"/>
              </a:spcAft>
              <a:buClrTx/>
              <a:buSzPct val="100000"/>
              <a:buFont typeface="Wingdings" panose="05000000000000000000" pitchFamily="2" charset="2"/>
              <a:buChar char="§"/>
              <a:tabLst/>
              <a:defRPr>
                <a:latin typeface="FlandersArtSans-Regular" panose="00000500000000000000" pitchFamily="2" charset="0"/>
              </a:defRPr>
            </a:lvl4pPr>
            <a:lvl5pPr marL="1645920" marR="0" indent="-274320" defTabSz="685800" eaLnBrk="1" fontAlgn="auto" latinLnBrk="0" hangingPunct="1">
              <a:lnSpc>
                <a:spcPct val="100000"/>
              </a:lnSpc>
              <a:spcBef>
                <a:spcPts val="525"/>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5pPr>
          </a:lstStyle>
          <a:p>
            <a:pPr marL="257175" marR="0" lvl="0" indent="-257175" defTabSz="685800" eaLnBrk="1" fontAlgn="auto" latinLnBrk="0" hangingPunct="1">
              <a:lnSpc>
                <a:spcPct val="100000"/>
              </a:lnSpc>
              <a:spcBef>
                <a:spcPts val="525"/>
              </a:spcBef>
              <a:spcAft>
                <a:spcPts val="0"/>
              </a:spcAft>
              <a:buClrTx/>
              <a:buSzPct val="100000"/>
              <a:buFont typeface="FlandersArtSans-Regular" panose="00000500000000000000" pitchFamily="2" charset="0"/>
              <a:buChar char="&gt;"/>
              <a:tabLst/>
              <a:defRPr/>
            </a:pPr>
            <a:r>
              <a:rPr kumimoji="0" lang="en-US" sz="18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257175" marR="0" lvl="1" indent="-257175" defTabSz="685800" eaLnBrk="1" fontAlgn="auto" latinLnBrk="0" hangingPunct="1">
              <a:lnSpc>
                <a:spcPct val="100000"/>
              </a:lnSpc>
              <a:spcBef>
                <a:spcPts val="525"/>
              </a:spcBef>
              <a:spcAft>
                <a:spcPts val="0"/>
              </a:spcAft>
              <a:buClrTx/>
              <a:buSzPct val="100000"/>
              <a:buFont typeface="FlandersArtSans-Regular" panose="00000500000000000000" pitchFamily="2" charset="0"/>
              <a:buChar char="&gt;"/>
              <a:tabLst/>
              <a:defRPr/>
            </a:pPr>
            <a:r>
              <a:rPr kumimoji="0" lang="en-US" sz="18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257175" marR="0" lvl="2" indent="-257175" defTabSz="685800" eaLnBrk="1" fontAlgn="auto" latinLnBrk="0" hangingPunct="1">
              <a:lnSpc>
                <a:spcPct val="100000"/>
              </a:lnSpc>
              <a:spcBef>
                <a:spcPts val="525"/>
              </a:spcBef>
              <a:spcAft>
                <a:spcPts val="0"/>
              </a:spcAft>
              <a:buClrTx/>
              <a:buSzPct val="100000"/>
              <a:buFont typeface="FlandersArtSans-Regular" panose="00000500000000000000" pitchFamily="2" charset="0"/>
              <a:buChar char="&gt;"/>
              <a:tabLst/>
              <a:defRPr/>
            </a:pPr>
            <a:r>
              <a:rPr kumimoji="0" lang="en-US" sz="18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257175" marR="0" lvl="3" indent="-257175" defTabSz="685800" eaLnBrk="1" fontAlgn="auto" latinLnBrk="0" hangingPunct="1">
              <a:lnSpc>
                <a:spcPct val="100000"/>
              </a:lnSpc>
              <a:spcBef>
                <a:spcPts val="525"/>
              </a:spcBef>
              <a:spcAft>
                <a:spcPts val="0"/>
              </a:spcAft>
              <a:buClrTx/>
              <a:buSzPct val="100000"/>
              <a:buFont typeface="FlandersArtSans-Regular" panose="00000500000000000000" pitchFamily="2" charset="0"/>
              <a:buChar char="&gt;"/>
              <a:tabLst/>
              <a:defRPr/>
            </a:pPr>
            <a:r>
              <a:rPr kumimoji="0" lang="en-US" sz="18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257175" marR="0" lvl="4" indent="-257175" defTabSz="685800" eaLnBrk="1" fontAlgn="auto" latinLnBrk="0" hangingPunct="1">
              <a:lnSpc>
                <a:spcPct val="100000"/>
              </a:lnSpc>
              <a:spcBef>
                <a:spcPts val="525"/>
              </a:spcBef>
              <a:spcAft>
                <a:spcPts val="0"/>
              </a:spcAft>
              <a:buClrTx/>
              <a:buSzPct val="100000"/>
              <a:buFont typeface="FlandersArtSans-Regular" panose="00000500000000000000" pitchFamily="2" charset="0"/>
              <a:buChar char="&gt;"/>
              <a:tabLst/>
              <a:defRPr/>
            </a:pPr>
            <a:r>
              <a:rPr kumimoji="0" lang="en-US" sz="18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200" b="0" i="0" u="none" strike="noStrike" kern="0" cap="none" spc="0" normalizeH="0" baseline="0" noProof="0">
              <a:ln>
                <a:noFill/>
              </a:ln>
              <a:solidFill>
                <a:sysClr val="windowText" lastClr="000000"/>
              </a:solidFill>
              <a:effectLst/>
              <a:uLnTx/>
              <a:uFillTx/>
              <a:latin typeface="FlandersArtSans-Regular"/>
              <a:sym typeface="FlandersArtSans-Regular"/>
            </a:endParaRPr>
          </a:p>
        </p:txBody>
      </p:sp>
      <p:sp>
        <p:nvSpPr>
          <p:cNvPr id="9" name="Title Placeholder 7"/>
          <p:cNvSpPr>
            <a:spLocks noGrp="1"/>
          </p:cNvSpPr>
          <p:nvPr>
            <p:ph type="title"/>
          </p:nvPr>
        </p:nvSpPr>
        <p:spPr>
          <a:xfrm>
            <a:off x="628651" y="273845"/>
            <a:ext cx="7886700" cy="738264"/>
          </a:xfrm>
          <a:prstGeom prst="rect">
            <a:avLst/>
          </a:prstGeom>
        </p:spPr>
        <p:txBody>
          <a:bodyPr vert="horz" lIns="91440" tIns="45720" rIns="91440" bIns="45720" rtlCol="0" anchor="t">
            <a:normAutofit/>
          </a:bodyPr>
          <a:lstStyle/>
          <a:p>
            <a:r>
              <a:rPr lang="en-US"/>
              <a:t>Click to edit Master title style</a:t>
            </a:r>
            <a:endParaRPr lang="nl-BE"/>
          </a:p>
        </p:txBody>
      </p:sp>
      <p:sp>
        <p:nvSpPr>
          <p:cNvPr id="11" name="Footer Placeholder 6"/>
          <p:cNvSpPr>
            <a:spLocks noGrp="1"/>
          </p:cNvSpPr>
          <p:nvPr>
            <p:ph type="ftr" sz="quarter" idx="3"/>
          </p:nvPr>
        </p:nvSpPr>
        <p:spPr>
          <a:xfrm>
            <a:off x="443678" y="4953894"/>
            <a:ext cx="5616000" cy="132696"/>
          </a:xfrm>
          <a:prstGeom prst="rect">
            <a:avLst/>
          </a:prstGeom>
        </p:spPr>
        <p:txBody>
          <a:bodyPr vert="horz" lIns="91440" tIns="45720" rIns="91440" bIns="45720" rtlCol="0" anchor="ctr"/>
          <a:lstStyle>
            <a:lvl1pPr algn="l">
              <a:defRPr sz="800" b="0">
                <a:solidFill>
                  <a:schemeClr val="tx2"/>
                </a:solidFill>
                <a:latin typeface="FlandersArtSans-Bold" panose="00000800000000000000" pitchFamily="2" charset="0"/>
              </a:defRPr>
            </a:lvl1pPr>
          </a:lstStyle>
          <a:p>
            <a:r>
              <a:rPr lang="nl-BE" err="1"/>
              <a:t>Editeer</a:t>
            </a:r>
            <a:r>
              <a:rPr lang="nl-BE"/>
              <a:t> via Invoegen/Kop- en Voettekst</a:t>
            </a:r>
          </a:p>
        </p:txBody>
      </p:sp>
      <p:sp>
        <p:nvSpPr>
          <p:cNvPr id="12" name="Shape 5"/>
          <p:cNvSpPr>
            <a:spLocks noGrp="1"/>
          </p:cNvSpPr>
          <p:nvPr>
            <p:ph type="sldNum" sz="quarter" idx="4"/>
          </p:nvPr>
        </p:nvSpPr>
        <p:spPr>
          <a:xfrm>
            <a:off x="8020803" y="4909510"/>
            <a:ext cx="682439" cy="215444"/>
          </a:xfrm>
          <a:prstGeom prst="rect">
            <a:avLst/>
          </a:prstGeom>
          <a:ln w="12700">
            <a:miter lim="400000"/>
          </a:ln>
        </p:spPr>
        <p:txBody>
          <a:bodyPr wrap="square" lIns="45719" rIns="45719" anchor="ctr">
            <a:spAutoFit/>
          </a:bodyPr>
          <a:lstStyle>
            <a:lvl1pPr algn="r">
              <a:defRPr sz="800">
                <a:solidFill>
                  <a:schemeClr val="tx2"/>
                </a:solidFill>
                <a:latin typeface="FlandersArtSans-Bold" panose="00000800000000000000" pitchFamily="2" charset="0"/>
              </a:defRPr>
            </a:lvl1pPr>
          </a:lstStyle>
          <a:p>
            <a:fld id="{C9C406F6-A053-43CA-AEC8-FA3EEE83A3FB}" type="slidenum">
              <a:rPr lang="nl-BE" smtClean="0"/>
              <a:pPr/>
              <a:t>‹#›</a:t>
            </a:fld>
            <a:endParaRPr lang="nl-BE"/>
          </a:p>
        </p:txBody>
      </p:sp>
      <p:sp>
        <p:nvSpPr>
          <p:cNvPr id="13" name="Date Placeholder 2"/>
          <p:cNvSpPr>
            <a:spLocks noGrp="1"/>
          </p:cNvSpPr>
          <p:nvPr>
            <p:ph type="dt" sz="quarter" idx="2"/>
          </p:nvPr>
        </p:nvSpPr>
        <p:spPr>
          <a:xfrm>
            <a:off x="6059679" y="4952333"/>
            <a:ext cx="2643561" cy="131049"/>
          </a:xfrm>
          <a:prstGeom prst="rect">
            <a:avLst/>
          </a:prstGeom>
        </p:spPr>
        <p:txBody>
          <a:bodyPr vert="horz" lIns="91440" tIns="45720" rIns="91440" bIns="45720" rtlCol="0" anchor="ctr"/>
          <a:lstStyle>
            <a:lvl1pPr algn="r">
              <a:defRPr sz="800">
                <a:solidFill>
                  <a:schemeClr val="tx2"/>
                </a:solidFill>
                <a:latin typeface="FlandersArtSans-Bold" panose="00000800000000000000" pitchFamily="2" charset="0"/>
              </a:defRPr>
            </a:lvl1pPr>
          </a:lstStyle>
          <a:p>
            <a:fld id="{79399167-FE2E-401C-9FAB-4732749FC8D2}" type="datetime1">
              <a:rPr lang="nl-BE" smtClean="0"/>
              <a:t>26/02/2021</a:t>
            </a:fld>
            <a:endParaRPr lang="nl-BE"/>
          </a:p>
        </p:txBody>
      </p:sp>
    </p:spTree>
    <p:extLst>
      <p:ext uri="{BB962C8B-B14F-4D97-AF65-F5344CB8AC3E}">
        <p14:creationId xmlns:p14="http://schemas.microsoft.com/office/powerpoint/2010/main" val="10363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co">
    <p:spTree>
      <p:nvGrpSpPr>
        <p:cNvPr id="1" name=""/>
        <p:cNvGrpSpPr/>
        <p:nvPr/>
      </p:nvGrpSpPr>
      <p:grpSpPr>
        <a:xfrm>
          <a:off x="0" y="0"/>
          <a:ext cx="0" cy="0"/>
          <a:chOff x="0" y="0"/>
          <a:chExt cx="0" cy="0"/>
        </a:xfrm>
      </p:grpSpPr>
      <p:sp>
        <p:nvSpPr>
          <p:cNvPr id="6" name="Footer Placeholder 6"/>
          <p:cNvSpPr>
            <a:spLocks noGrp="1"/>
          </p:cNvSpPr>
          <p:nvPr>
            <p:ph type="ftr" sz="quarter" idx="3"/>
          </p:nvPr>
        </p:nvSpPr>
        <p:spPr>
          <a:xfrm>
            <a:off x="443678" y="4953894"/>
            <a:ext cx="5616000" cy="132696"/>
          </a:xfrm>
          <a:prstGeom prst="rect">
            <a:avLst/>
          </a:prstGeom>
        </p:spPr>
        <p:txBody>
          <a:bodyPr vert="horz" lIns="91440" tIns="45720" rIns="91440" bIns="45720" rtlCol="0" anchor="ctr"/>
          <a:lstStyle>
            <a:lvl1pPr algn="l">
              <a:defRPr sz="800" b="0">
                <a:solidFill>
                  <a:schemeClr val="tx2"/>
                </a:solidFill>
                <a:latin typeface="FlandersArtSans-Bold" panose="00000800000000000000" pitchFamily="2" charset="0"/>
              </a:defRPr>
            </a:lvl1pPr>
          </a:lstStyle>
          <a:p>
            <a:r>
              <a:rPr lang="nl-BE" err="1"/>
              <a:t>Editeer</a:t>
            </a:r>
            <a:r>
              <a:rPr lang="nl-BE"/>
              <a:t> via Invoegen/Kop- en Voettekst</a:t>
            </a:r>
          </a:p>
        </p:txBody>
      </p:sp>
      <p:sp>
        <p:nvSpPr>
          <p:cNvPr id="9" name="Shape 5"/>
          <p:cNvSpPr>
            <a:spLocks noGrp="1"/>
          </p:cNvSpPr>
          <p:nvPr>
            <p:ph type="sldNum" sz="quarter" idx="4"/>
          </p:nvPr>
        </p:nvSpPr>
        <p:spPr>
          <a:xfrm>
            <a:off x="8020803" y="4909510"/>
            <a:ext cx="682439" cy="215444"/>
          </a:xfrm>
          <a:prstGeom prst="rect">
            <a:avLst/>
          </a:prstGeom>
          <a:ln w="12700">
            <a:miter lim="400000"/>
          </a:ln>
        </p:spPr>
        <p:txBody>
          <a:bodyPr wrap="square" lIns="45719" rIns="45719" anchor="ctr">
            <a:spAutoFit/>
          </a:bodyPr>
          <a:lstStyle>
            <a:lvl1pPr algn="r">
              <a:defRPr sz="800">
                <a:solidFill>
                  <a:schemeClr val="tx2"/>
                </a:solidFill>
                <a:latin typeface="FlandersArtSans-Bold" panose="00000800000000000000" pitchFamily="2" charset="0"/>
              </a:defRPr>
            </a:lvl1pPr>
          </a:lstStyle>
          <a:p>
            <a:fld id="{C9C406F6-A053-43CA-AEC8-FA3EEE83A3FB}" type="slidenum">
              <a:rPr lang="nl-BE" smtClean="0"/>
              <a:pPr/>
              <a:t>‹#›</a:t>
            </a:fld>
            <a:endParaRPr lang="nl-BE"/>
          </a:p>
        </p:txBody>
      </p:sp>
      <p:sp>
        <p:nvSpPr>
          <p:cNvPr id="10" name="Date Placeholder 2"/>
          <p:cNvSpPr>
            <a:spLocks noGrp="1"/>
          </p:cNvSpPr>
          <p:nvPr>
            <p:ph type="dt" sz="quarter" idx="2"/>
          </p:nvPr>
        </p:nvSpPr>
        <p:spPr>
          <a:xfrm>
            <a:off x="6059679" y="4952333"/>
            <a:ext cx="2643561" cy="131049"/>
          </a:xfrm>
          <a:prstGeom prst="rect">
            <a:avLst/>
          </a:prstGeom>
        </p:spPr>
        <p:txBody>
          <a:bodyPr vert="horz" lIns="91440" tIns="45720" rIns="91440" bIns="45720" rtlCol="0" anchor="ctr"/>
          <a:lstStyle>
            <a:lvl1pPr algn="r">
              <a:defRPr sz="800">
                <a:solidFill>
                  <a:schemeClr val="tx2"/>
                </a:solidFill>
                <a:latin typeface="FlandersArtSans-Bold" panose="00000800000000000000" pitchFamily="2" charset="0"/>
              </a:defRPr>
            </a:lvl1pPr>
          </a:lstStyle>
          <a:p>
            <a:fld id="{CE4E33C0-43DC-4AB9-AFAB-31D7544B7A0D}" type="datetime1">
              <a:rPr lang="nl-BE" smtClean="0"/>
              <a:t>26/02/2021</a:t>
            </a:fld>
            <a:endParaRPr lang="nl-BE"/>
          </a:p>
        </p:txBody>
      </p:sp>
    </p:spTree>
    <p:extLst>
      <p:ext uri="{BB962C8B-B14F-4D97-AF65-F5344CB8AC3E}">
        <p14:creationId xmlns:p14="http://schemas.microsoft.com/office/powerpoint/2010/main" val="683085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366"/>
        <p:cNvGrpSpPr/>
        <p:nvPr/>
      </p:nvGrpSpPr>
      <p:grpSpPr>
        <a:xfrm>
          <a:off x="0" y="0"/>
          <a:ext cx="0" cy="0"/>
          <a:chOff x="0" y="0"/>
          <a:chExt cx="0" cy="0"/>
        </a:xfrm>
      </p:grpSpPr>
      <p:sp>
        <p:nvSpPr>
          <p:cNvPr id="367" name="Google Shape;367;p59"/>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368" name="Google Shape;368;p59"/>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rtl="0">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rtl="0">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rtl="0">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rtl="0">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rtl="0">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69" name="Google Shape;369;p59"/>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rtl="0">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rtl="0">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rtl="0">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rtl="0">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rtl="0">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70" name="Google Shape;370;p59"/>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rtl="0">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rtl="0">
              <a:lnSpc>
                <a:spcPct val="90000"/>
              </a:lnSpc>
              <a:spcBef>
                <a:spcPts val="300"/>
              </a:spcBef>
              <a:spcAft>
                <a:spcPts val="0"/>
              </a:spcAft>
              <a:buClr>
                <a:srgbClr val="9B9B9B"/>
              </a:buClr>
              <a:buSzPts val="1350"/>
              <a:buChar char="•"/>
              <a:defRPr/>
            </a:lvl2pPr>
            <a:lvl3pPr marL="1371600" lvl="2" indent="-325755" algn="l" rtl="0">
              <a:lnSpc>
                <a:spcPct val="90000"/>
              </a:lnSpc>
              <a:spcBef>
                <a:spcPts val="300"/>
              </a:spcBef>
              <a:spcAft>
                <a:spcPts val="0"/>
              </a:spcAft>
              <a:buClr>
                <a:schemeClr val="dk1"/>
              </a:buClr>
              <a:buSzPts val="1530"/>
              <a:buChar char="•"/>
              <a:defRPr/>
            </a:lvl3pPr>
            <a:lvl4pPr marL="1828800" lvl="3" indent="-314325" algn="l" rtl="0">
              <a:lnSpc>
                <a:spcPct val="90000"/>
              </a:lnSpc>
              <a:spcBef>
                <a:spcPts val="300"/>
              </a:spcBef>
              <a:spcAft>
                <a:spcPts val="0"/>
              </a:spcAft>
              <a:buClr>
                <a:schemeClr val="dk1"/>
              </a:buClr>
              <a:buSzPts val="1350"/>
              <a:buChar char="•"/>
              <a:defRPr/>
            </a:lvl4pPr>
            <a:lvl5pPr marL="2286000" lvl="4" indent="-331470" algn="l" rtl="0">
              <a:lnSpc>
                <a:spcPct val="90000"/>
              </a:lnSpc>
              <a:spcBef>
                <a:spcPts val="300"/>
              </a:spcBef>
              <a:spcAft>
                <a:spcPts val="0"/>
              </a:spcAft>
              <a:buClr>
                <a:schemeClr val="dk1"/>
              </a:buClr>
              <a:buSzPts val="162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371" name="Google Shape;371;p59"/>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372" name="Google Shape;372;p59"/>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46647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Tussentitel">
    <p:bg>
      <p:bgPr>
        <a:solidFill>
          <a:srgbClr val="71C2FF"/>
        </a:solidFill>
        <a:effectLst/>
      </p:bgPr>
    </p:bg>
    <p:spTree>
      <p:nvGrpSpPr>
        <p:cNvPr id="1" name=""/>
        <p:cNvGrpSpPr/>
        <p:nvPr/>
      </p:nvGrpSpPr>
      <p:grpSpPr>
        <a:xfrm>
          <a:off x="0" y="0"/>
          <a:ext cx="0" cy="0"/>
          <a:chOff x="0" y="0"/>
          <a:chExt cx="0" cy="0"/>
        </a:xfrm>
      </p:grpSpPr>
      <p:sp>
        <p:nvSpPr>
          <p:cNvPr id="5" name="Rectangle 4"/>
          <p:cNvSpPr/>
          <p:nvPr userDrawn="1"/>
        </p:nvSpPr>
        <p:spPr>
          <a:xfrm>
            <a:off x="-2" y="0"/>
            <a:ext cx="1118154" cy="2221396"/>
          </a:xfrm>
          <a:prstGeom prst="rect">
            <a:avLst/>
          </a:prstGeom>
          <a:solidFill>
            <a:srgbClr val="71C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58365"/>
            <a:ext cx="9144002" cy="3303011"/>
          </a:xfrm>
          <a:prstGeom prst="rect">
            <a:avLst/>
          </a:prstGeom>
        </p:spPr>
      </p:pic>
      <p:pic>
        <p:nvPicPr>
          <p:cNvPr id="2" name="Picture 1"/>
          <p:cNvPicPr>
            <a:picLocks noChangeAspect="1"/>
          </p:cNvPicPr>
          <p:nvPr userDrawn="1"/>
        </p:nvPicPr>
        <p:blipFill rotWithShape="1">
          <a:blip r:embed="rId3" cstate="print">
            <a:extLst>
              <a:ext uri="{28A0092B-C50C-407E-A947-70E740481C1C}">
                <a14:useLocalDpi xmlns:a14="http://schemas.microsoft.com/office/drawing/2010/main" val="0"/>
              </a:ext>
            </a:extLst>
          </a:blip>
          <a:srcRect t="-2165" b="38112"/>
          <a:stretch/>
        </p:blipFill>
        <p:spPr>
          <a:xfrm>
            <a:off x="2" y="2392846"/>
            <a:ext cx="9143999" cy="2750654"/>
          </a:xfrm>
          <a:prstGeom prst="rect">
            <a:avLst/>
          </a:prstGeom>
        </p:spPr>
      </p:pic>
    </p:spTree>
    <p:extLst>
      <p:ext uri="{BB962C8B-B14F-4D97-AF65-F5344CB8AC3E}">
        <p14:creationId xmlns:p14="http://schemas.microsoft.com/office/powerpoint/2010/main" val="38354793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Intro orange">
    <p:bg>
      <p:bgPr>
        <a:solidFill>
          <a:schemeClr val="tx1"/>
        </a:solidFill>
        <a:effectLst/>
      </p:bgPr>
    </p:bg>
    <p:spTree>
      <p:nvGrpSpPr>
        <p:cNvPr id="1" name=""/>
        <p:cNvGrpSpPr/>
        <p:nvPr/>
      </p:nvGrpSpPr>
      <p:grpSpPr>
        <a:xfrm>
          <a:off x="0" y="0"/>
          <a:ext cx="0" cy="0"/>
          <a:chOff x="0" y="0"/>
          <a:chExt cx="0" cy="0"/>
        </a:xfrm>
      </p:grpSpPr>
      <p:pic>
        <p:nvPicPr>
          <p:cNvPr id="6" name="Afbeelding 10">
            <a:extLst>
              <a:ext uri="{FF2B5EF4-FFF2-40B4-BE49-F238E27FC236}">
                <a16:creationId xmlns:a16="http://schemas.microsoft.com/office/drawing/2014/main" id="{051449F4-207A-B347-99B4-747D36415218}"/>
              </a:ext>
            </a:extLst>
          </p:cNvPr>
          <p:cNvPicPr>
            <a:picLocks noChangeAspect="1"/>
          </p:cNvPicPr>
          <p:nvPr userDrawn="1"/>
        </p:nvPicPr>
        <p:blipFill>
          <a:blip r:embed="rId2"/>
          <a:stretch>
            <a:fillRect/>
          </a:stretch>
        </p:blipFill>
        <p:spPr>
          <a:xfrm>
            <a:off x="747532" y="4099560"/>
            <a:ext cx="1791955" cy="701200"/>
          </a:xfrm>
          <a:prstGeom prst="rect">
            <a:avLst/>
          </a:prstGeom>
        </p:spPr>
      </p:pic>
      <p:sp>
        <p:nvSpPr>
          <p:cNvPr id="9" name="Text Placeholder 8">
            <a:extLst>
              <a:ext uri="{FF2B5EF4-FFF2-40B4-BE49-F238E27FC236}">
                <a16:creationId xmlns:a16="http://schemas.microsoft.com/office/drawing/2014/main" id="{97FD5C33-8482-5C4E-87D2-CA5372511155}"/>
              </a:ext>
            </a:extLst>
          </p:cNvPr>
          <p:cNvSpPr>
            <a:spLocks noGrp="1"/>
          </p:cNvSpPr>
          <p:nvPr>
            <p:ph type="body" sz="quarter" idx="10" hasCustomPrompt="1"/>
          </p:nvPr>
        </p:nvSpPr>
        <p:spPr>
          <a:xfrm>
            <a:off x="984005" y="2779909"/>
            <a:ext cx="2271662" cy="882716"/>
          </a:xfrm>
          <a:prstGeom prst="rect">
            <a:avLst/>
          </a:prstGeom>
        </p:spPr>
        <p:txBody>
          <a:bodyPr/>
          <a:lstStyle>
            <a:lvl1pPr marL="0" indent="0">
              <a:buNone/>
              <a:defRPr sz="1500" b="0" i="1">
                <a:solidFill>
                  <a:schemeClr val="bg1"/>
                </a:solidFill>
                <a:latin typeface="Proxima Nova" panose="02000506030000020004" pitchFamily="2" charset="0"/>
              </a:defRPr>
            </a:lvl1pPr>
          </a:lstStyle>
          <a:p>
            <a:pPr>
              <a:lnSpc>
                <a:spcPct val="100000"/>
              </a:lnSpc>
            </a:pPr>
            <a:r>
              <a:rPr lang="en-GB" dirty="0"/>
              <a:t>CEO of </a:t>
            </a:r>
            <a:r>
              <a:rPr lang="en-GB" dirty="0" err="1"/>
              <a:t>SynchoniCity</a:t>
            </a:r>
            <a:r>
              <a:rPr lang="en-GB" dirty="0"/>
              <a:t>, Professor VUB</a:t>
            </a:r>
          </a:p>
        </p:txBody>
      </p:sp>
      <p:sp>
        <p:nvSpPr>
          <p:cNvPr id="10" name="Text Placeholder 8">
            <a:extLst>
              <a:ext uri="{FF2B5EF4-FFF2-40B4-BE49-F238E27FC236}">
                <a16:creationId xmlns:a16="http://schemas.microsoft.com/office/drawing/2014/main" id="{5593AD5C-7350-4D4A-ABFF-694960A5D543}"/>
              </a:ext>
            </a:extLst>
          </p:cNvPr>
          <p:cNvSpPr>
            <a:spLocks noGrp="1"/>
          </p:cNvSpPr>
          <p:nvPr>
            <p:ph type="body" sz="quarter" idx="11" hasCustomPrompt="1"/>
          </p:nvPr>
        </p:nvSpPr>
        <p:spPr>
          <a:xfrm>
            <a:off x="985390" y="2405109"/>
            <a:ext cx="3476078" cy="382356"/>
          </a:xfrm>
          <a:prstGeom prst="rect">
            <a:avLst/>
          </a:prstGeom>
        </p:spPr>
        <p:txBody>
          <a:bodyPr/>
          <a:lstStyle>
            <a:lvl1pPr marL="0" indent="0">
              <a:buNone/>
              <a:defRPr sz="2100" b="0" i="1">
                <a:solidFill>
                  <a:schemeClr val="bg1"/>
                </a:solidFill>
                <a:latin typeface="Proxima Nova" panose="02000506030000020004" pitchFamily="2" charset="0"/>
              </a:defRPr>
            </a:lvl1pPr>
          </a:lstStyle>
          <a:p>
            <a:pPr>
              <a:lnSpc>
                <a:spcPct val="100000"/>
              </a:lnSpc>
            </a:pPr>
            <a:r>
              <a:rPr lang="en-GB" dirty="0"/>
              <a:t>Naam </a:t>
            </a:r>
            <a:r>
              <a:rPr lang="en-GB" dirty="0" err="1"/>
              <a:t>Spreker</a:t>
            </a:r>
            <a:endParaRPr lang="en-GB" dirty="0"/>
          </a:p>
        </p:txBody>
      </p:sp>
      <p:sp>
        <p:nvSpPr>
          <p:cNvPr id="11" name="Text Placeholder 8">
            <a:extLst>
              <a:ext uri="{FF2B5EF4-FFF2-40B4-BE49-F238E27FC236}">
                <a16:creationId xmlns:a16="http://schemas.microsoft.com/office/drawing/2014/main" id="{F489B2FA-CDDD-4B45-BF51-7782D59C0DBF}"/>
              </a:ext>
            </a:extLst>
          </p:cNvPr>
          <p:cNvSpPr>
            <a:spLocks noGrp="1"/>
          </p:cNvSpPr>
          <p:nvPr>
            <p:ph type="body" sz="quarter" idx="12" hasCustomPrompt="1"/>
          </p:nvPr>
        </p:nvSpPr>
        <p:spPr>
          <a:xfrm>
            <a:off x="628651" y="106341"/>
            <a:ext cx="6412230" cy="2236634"/>
          </a:xfrm>
          <a:prstGeom prst="rect">
            <a:avLst/>
          </a:prstGeom>
        </p:spPr>
        <p:txBody>
          <a:bodyPr bIns="36000"/>
          <a:lstStyle>
            <a:lvl1pPr marL="0" indent="0" algn="l">
              <a:lnSpc>
                <a:spcPct val="200000"/>
              </a:lnSpc>
              <a:spcBef>
                <a:spcPts val="0"/>
              </a:spcBef>
              <a:spcAft>
                <a:spcPts val="0"/>
              </a:spcAft>
              <a:buNone/>
              <a:defRPr sz="7050" b="1" i="0">
                <a:solidFill>
                  <a:schemeClr val="bg1"/>
                </a:solidFill>
                <a:latin typeface="Proxima Nova Black" panose="02000506030000020004" pitchFamily="2" charset="0"/>
              </a:defRPr>
            </a:lvl1pPr>
          </a:lstStyle>
          <a:p>
            <a:pPr>
              <a:lnSpc>
                <a:spcPct val="100000"/>
              </a:lnSpc>
            </a:pPr>
            <a:r>
              <a:rPr lang="en-GB" dirty="0"/>
              <a:t>Introduction</a:t>
            </a:r>
            <a:br>
              <a:rPr lang="en-GB" dirty="0"/>
            </a:br>
            <a:r>
              <a:rPr lang="en-GB" dirty="0"/>
              <a:t>to OASC</a:t>
            </a:r>
          </a:p>
        </p:txBody>
      </p:sp>
    </p:spTree>
    <p:extLst>
      <p:ext uri="{BB962C8B-B14F-4D97-AF65-F5344CB8AC3E}">
        <p14:creationId xmlns:p14="http://schemas.microsoft.com/office/powerpoint/2010/main" val="41308373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Quote orang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915294-5031-A940-A9BD-67F0C2E078EB}"/>
              </a:ext>
            </a:extLst>
          </p:cNvPr>
          <p:cNvPicPr>
            <a:picLocks noChangeAspect="1"/>
          </p:cNvPicPr>
          <p:nvPr userDrawn="1"/>
        </p:nvPicPr>
        <p:blipFill>
          <a:blip r:embed="rId2"/>
          <a:stretch>
            <a:fillRect/>
          </a:stretch>
        </p:blipFill>
        <p:spPr>
          <a:xfrm>
            <a:off x="4355048" y="2882268"/>
            <a:ext cx="465923" cy="654810"/>
          </a:xfrm>
          <a:prstGeom prst="rect">
            <a:avLst/>
          </a:prstGeom>
        </p:spPr>
      </p:pic>
      <p:sp>
        <p:nvSpPr>
          <p:cNvPr id="4" name="Text Placeholder 10">
            <a:extLst>
              <a:ext uri="{FF2B5EF4-FFF2-40B4-BE49-F238E27FC236}">
                <a16:creationId xmlns:a16="http://schemas.microsoft.com/office/drawing/2014/main" id="{7DBDE1D9-EC25-1D4C-A58F-2AEDA0B5CA00}"/>
              </a:ext>
            </a:extLst>
          </p:cNvPr>
          <p:cNvSpPr>
            <a:spLocks noGrp="1"/>
          </p:cNvSpPr>
          <p:nvPr>
            <p:ph type="body" sz="quarter" idx="10" hasCustomPrompt="1"/>
          </p:nvPr>
        </p:nvSpPr>
        <p:spPr>
          <a:xfrm>
            <a:off x="1090430" y="2076136"/>
            <a:ext cx="6995159" cy="882690"/>
          </a:xfrm>
          <a:prstGeom prst="rect">
            <a:avLst/>
          </a:prstGeom>
        </p:spPr>
        <p:txBody>
          <a:bodyPr/>
          <a:lstStyle>
            <a:lvl1pPr marL="0" indent="0" algn="ctr">
              <a:buNone/>
              <a:defRPr sz="2700" b="0" i="0">
                <a:solidFill>
                  <a:schemeClr val="bg1"/>
                </a:solidFill>
                <a:latin typeface="Proxima Nova Black" panose="02000506030000020004" pitchFamily="2" charset="0"/>
              </a:defRPr>
            </a:lvl1pPr>
          </a:lstStyle>
          <a:p>
            <a:pPr lvl="0"/>
            <a:r>
              <a:rPr lang="en-GB" dirty="0" err="1"/>
              <a:t>Hier</a:t>
            </a:r>
            <a:r>
              <a:rPr lang="en-GB" dirty="0"/>
              <a:t> </a:t>
            </a:r>
            <a:r>
              <a:rPr lang="en-GB" dirty="0" err="1"/>
              <a:t>komt</a:t>
            </a:r>
            <a:r>
              <a:rPr lang="en-GB" dirty="0"/>
              <a:t> </a:t>
            </a:r>
            <a:r>
              <a:rPr lang="en-GB" dirty="0" err="1"/>
              <a:t>een</a:t>
            </a:r>
            <a:r>
              <a:rPr lang="en-GB" dirty="0"/>
              <a:t> quote of </a:t>
            </a:r>
            <a:r>
              <a:rPr lang="en-GB" dirty="0" err="1"/>
              <a:t>een</a:t>
            </a:r>
            <a:r>
              <a:rPr lang="en-GB" dirty="0"/>
              <a:t> </a:t>
            </a:r>
            <a:r>
              <a:rPr lang="en-GB" dirty="0" err="1"/>
              <a:t>tussentitel</a:t>
            </a:r>
            <a:endParaRPr lang="en-US" dirty="0"/>
          </a:p>
        </p:txBody>
      </p:sp>
    </p:spTree>
    <p:extLst>
      <p:ext uri="{BB962C8B-B14F-4D97-AF65-F5344CB8AC3E}">
        <p14:creationId xmlns:p14="http://schemas.microsoft.com/office/powerpoint/2010/main" val="36755131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lide text">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8248B77A-A633-B646-8B9B-8C6D5EB5CBC5}"/>
              </a:ext>
            </a:extLst>
          </p:cNvPr>
          <p:cNvPicPr>
            <a:picLocks noChangeAspect="1"/>
          </p:cNvPicPr>
          <p:nvPr userDrawn="1"/>
        </p:nvPicPr>
        <p:blipFill>
          <a:blip r:embed="rId2">
            <a:alphaModFix amt="3000"/>
          </a:blip>
          <a:stretch>
            <a:fillRect/>
          </a:stretch>
        </p:blipFill>
        <p:spPr>
          <a:xfrm>
            <a:off x="4396151" y="244719"/>
            <a:ext cx="4514849" cy="4514849"/>
          </a:xfrm>
          <a:prstGeom prst="rect">
            <a:avLst/>
          </a:prstGeom>
        </p:spPr>
      </p:pic>
      <p:sp>
        <p:nvSpPr>
          <p:cNvPr id="3" name="TextBox 2">
            <a:extLst>
              <a:ext uri="{FF2B5EF4-FFF2-40B4-BE49-F238E27FC236}">
                <a16:creationId xmlns:a16="http://schemas.microsoft.com/office/drawing/2014/main" id="{0123A0E3-C2B3-3C4C-8F71-953F1AA86F48}"/>
              </a:ext>
            </a:extLst>
          </p:cNvPr>
          <p:cNvSpPr txBox="1"/>
          <p:nvPr userDrawn="1"/>
        </p:nvSpPr>
        <p:spPr>
          <a:xfrm>
            <a:off x="1047750" y="419100"/>
            <a:ext cx="0" cy="0"/>
          </a:xfrm>
          <a:prstGeom prst="rect">
            <a:avLst/>
          </a:prstGeom>
        </p:spPr>
        <p:txBody>
          <a:bodyPr vert="horz" wrap="none" lIns="68580" tIns="34290" rIns="68580" bIns="34290" rtlCol="0" anchor="t">
            <a:noAutofit/>
          </a:bodyPr>
          <a:lstStyle/>
          <a:p>
            <a:pPr algn="l"/>
            <a:endParaRPr lang="en-US" sz="2400" b="1" i="0" dirty="0">
              <a:solidFill>
                <a:schemeClr val="tx1">
                  <a:lumMod val="50000"/>
                  <a:lumOff val="50000"/>
                </a:schemeClr>
              </a:solidFill>
              <a:latin typeface="Proxima Nova Semibold" panose="02000506030000020004" pitchFamily="2" charset="0"/>
            </a:endParaRPr>
          </a:p>
        </p:txBody>
      </p:sp>
      <p:sp>
        <p:nvSpPr>
          <p:cNvPr id="12" name="Text Placeholder 6">
            <a:extLst>
              <a:ext uri="{FF2B5EF4-FFF2-40B4-BE49-F238E27FC236}">
                <a16:creationId xmlns:a16="http://schemas.microsoft.com/office/drawing/2014/main" id="{17E2353E-14CC-174A-8073-CC6E6ED0F73E}"/>
              </a:ext>
            </a:extLst>
          </p:cNvPr>
          <p:cNvSpPr>
            <a:spLocks noGrp="1"/>
          </p:cNvSpPr>
          <p:nvPr>
            <p:ph type="body" sz="quarter" idx="10" hasCustomPrompt="1"/>
          </p:nvPr>
        </p:nvSpPr>
        <p:spPr>
          <a:xfrm>
            <a:off x="628649" y="1501673"/>
            <a:ext cx="6545874" cy="2358596"/>
          </a:xfrm>
          <a:prstGeom prst="rect">
            <a:avLst/>
          </a:prstGeom>
        </p:spPr>
        <p:txBody>
          <a:bodyPr/>
          <a:lstStyle>
            <a:lvl1pPr marL="0" marR="0" indent="0" algn="l" defTabSz="685800" rtl="0" eaLnBrk="1" fontAlgn="auto" latinLnBrk="0" hangingPunct="1">
              <a:lnSpc>
                <a:spcPct val="100000"/>
              </a:lnSpc>
              <a:spcBef>
                <a:spcPts val="900"/>
              </a:spcBef>
              <a:spcAft>
                <a:spcPts val="0"/>
              </a:spcAft>
              <a:buClrTx/>
              <a:buSzTx/>
              <a:buFont typeface="Arial" panose="020B0604020202020204" pitchFamily="34" charset="0"/>
              <a:buNone/>
              <a:tabLst/>
              <a:defRPr sz="1800"/>
            </a:lvl1pPr>
          </a:lstStyle>
          <a:p>
            <a:pPr marL="0" marR="0" lvl="0" indent="0" algn="l" defTabSz="685800" rtl="0" eaLnBrk="1" fontAlgn="auto" latinLnBrk="0" hangingPunct="1">
              <a:lnSpc>
                <a:spcPct val="100000"/>
              </a:lnSpc>
              <a:spcBef>
                <a:spcPts val="900"/>
              </a:spcBef>
              <a:spcAft>
                <a:spcPts val="0"/>
              </a:spcAft>
              <a:buClrTx/>
              <a:buSzTx/>
              <a:buFont typeface="Arial" panose="020B0604020202020204" pitchFamily="34" charset="0"/>
              <a:buNone/>
              <a:tabLst/>
              <a:defRPr/>
            </a:pPr>
            <a:r>
              <a:rPr lang="en-US" b="0" i="0" dirty="0">
                <a:latin typeface="Proxima Nova Thin" panose="02000506030000020004" pitchFamily="2" charset="0"/>
              </a:rPr>
              <a:t>Placeholder text: Our goal is to create and shape the nascent global smart city data and services market based on the needs of cities and communities. OASC is already today at the forefront of tomorrow’s standards for city data, services and technology. </a:t>
            </a:r>
          </a:p>
        </p:txBody>
      </p:sp>
      <p:sp>
        <p:nvSpPr>
          <p:cNvPr id="15" name="Text Placeholder 8">
            <a:extLst>
              <a:ext uri="{FF2B5EF4-FFF2-40B4-BE49-F238E27FC236}">
                <a16:creationId xmlns:a16="http://schemas.microsoft.com/office/drawing/2014/main" id="{E204B09C-04C7-E347-8300-6AA729B97123}"/>
              </a:ext>
            </a:extLst>
          </p:cNvPr>
          <p:cNvSpPr>
            <a:spLocks noGrp="1"/>
          </p:cNvSpPr>
          <p:nvPr>
            <p:ph type="body" sz="quarter" idx="11" hasCustomPrompt="1"/>
          </p:nvPr>
        </p:nvSpPr>
        <p:spPr>
          <a:xfrm>
            <a:off x="628649" y="655225"/>
            <a:ext cx="4578909" cy="467678"/>
          </a:xfrm>
          <a:prstGeom prst="rect">
            <a:avLst/>
          </a:prstGeom>
        </p:spPr>
        <p:txBody>
          <a:bodyPr/>
          <a:lstStyle>
            <a:lvl1pPr marL="0" indent="0">
              <a:buNone/>
              <a:defRPr b="1" i="0">
                <a:solidFill>
                  <a:schemeClr val="tx1">
                    <a:lumMod val="50000"/>
                    <a:lumOff val="50000"/>
                  </a:schemeClr>
                </a:solidFill>
                <a:latin typeface="Proxima Nova Semibold" panose="02000506030000020004" pitchFamily="2" charset="0"/>
              </a:defRPr>
            </a:lvl1pPr>
          </a:lstStyle>
          <a:p>
            <a:r>
              <a:rPr lang="nl-BE" sz="2100" dirty="0"/>
              <a:t>Header 2</a:t>
            </a:r>
          </a:p>
        </p:txBody>
      </p:sp>
      <p:sp>
        <p:nvSpPr>
          <p:cNvPr id="10" name="TextBox 9">
            <a:extLst>
              <a:ext uri="{FF2B5EF4-FFF2-40B4-BE49-F238E27FC236}">
                <a16:creationId xmlns:a16="http://schemas.microsoft.com/office/drawing/2014/main" id="{969DB891-4F79-EF41-A653-90E999D40999}"/>
              </a:ext>
            </a:extLst>
          </p:cNvPr>
          <p:cNvSpPr txBox="1"/>
          <p:nvPr userDrawn="1"/>
        </p:nvSpPr>
        <p:spPr>
          <a:xfrm>
            <a:off x="1537398" y="467249"/>
            <a:ext cx="0" cy="0"/>
          </a:xfrm>
          <a:prstGeom prst="rect">
            <a:avLst/>
          </a:prstGeom>
        </p:spPr>
        <p:txBody>
          <a:bodyPr vert="horz" wrap="none" lIns="68580" tIns="34290" rIns="68580" bIns="34290" rtlCol="0" anchor="t">
            <a:noAutofit/>
          </a:bodyPr>
          <a:lstStyle/>
          <a:p>
            <a:pPr algn="l"/>
            <a:endParaRPr lang="en-US" sz="2400" b="1" i="0" dirty="0">
              <a:solidFill>
                <a:schemeClr val="tx1">
                  <a:lumMod val="50000"/>
                  <a:lumOff val="50000"/>
                </a:schemeClr>
              </a:solidFill>
              <a:latin typeface="Proxima Nova Semibold" panose="02000506030000020004" pitchFamily="2" charset="0"/>
            </a:endParaRPr>
          </a:p>
        </p:txBody>
      </p:sp>
      <p:sp>
        <p:nvSpPr>
          <p:cNvPr id="17" name="Text Placeholder 5">
            <a:extLst>
              <a:ext uri="{FF2B5EF4-FFF2-40B4-BE49-F238E27FC236}">
                <a16:creationId xmlns:a16="http://schemas.microsoft.com/office/drawing/2014/main" id="{C3F3AE22-2F15-D342-B533-3BF0825F6FF9}"/>
              </a:ext>
            </a:extLst>
          </p:cNvPr>
          <p:cNvSpPr>
            <a:spLocks noGrp="1"/>
          </p:cNvSpPr>
          <p:nvPr>
            <p:ph type="body" sz="quarter" idx="12" hasCustomPrompt="1"/>
          </p:nvPr>
        </p:nvSpPr>
        <p:spPr>
          <a:xfrm>
            <a:off x="628650" y="168595"/>
            <a:ext cx="4581956" cy="566738"/>
          </a:xfrm>
          <a:prstGeom prst="rect">
            <a:avLst/>
          </a:prstGeom>
        </p:spPr>
        <p:txBody>
          <a:bodyPr/>
          <a:lstStyle>
            <a:lvl1pPr marL="0" indent="0">
              <a:buNone/>
              <a:defRPr sz="3000" b="1" i="0">
                <a:latin typeface="Proxima Nova Black" panose="02000506030000020004" pitchFamily="2" charset="0"/>
              </a:defRPr>
            </a:lvl1pPr>
          </a:lstStyle>
          <a:p>
            <a:r>
              <a:rPr lang="nl-BE" dirty="0"/>
              <a:t>Header 1</a:t>
            </a:r>
          </a:p>
        </p:txBody>
      </p:sp>
      <p:pic>
        <p:nvPicPr>
          <p:cNvPr id="18" name="Afbeelding 38">
            <a:extLst>
              <a:ext uri="{FF2B5EF4-FFF2-40B4-BE49-F238E27FC236}">
                <a16:creationId xmlns:a16="http://schemas.microsoft.com/office/drawing/2014/main" id="{D2F53202-2939-4D49-BF12-0E229B6F01E1}"/>
              </a:ext>
            </a:extLst>
          </p:cNvPr>
          <p:cNvPicPr>
            <a:picLocks noChangeAspect="1"/>
          </p:cNvPicPr>
          <p:nvPr userDrawn="1"/>
        </p:nvPicPr>
        <p:blipFill>
          <a:blip r:embed="rId3">
            <a:duotone>
              <a:prstClr val="black"/>
              <a:schemeClr val="tx1">
                <a:tint val="45000"/>
                <a:satMod val="400000"/>
              </a:schemeClr>
            </a:duotone>
          </a:blip>
          <a:stretch>
            <a:fillRect/>
          </a:stretch>
        </p:blipFill>
        <p:spPr>
          <a:xfrm>
            <a:off x="420933" y="242534"/>
            <a:ext cx="207714" cy="322169"/>
          </a:xfrm>
          <a:prstGeom prst="rect">
            <a:avLst/>
          </a:prstGeom>
          <a:ln>
            <a:noFill/>
          </a:ln>
        </p:spPr>
      </p:pic>
      <p:sp>
        <p:nvSpPr>
          <p:cNvPr id="5" name="TextBox 4">
            <a:extLst>
              <a:ext uri="{FF2B5EF4-FFF2-40B4-BE49-F238E27FC236}">
                <a16:creationId xmlns:a16="http://schemas.microsoft.com/office/drawing/2014/main" id="{34BE9F81-607E-0C44-9AFD-DE59FE828D54}"/>
              </a:ext>
            </a:extLst>
          </p:cNvPr>
          <p:cNvSpPr txBox="1"/>
          <p:nvPr userDrawn="1"/>
        </p:nvSpPr>
        <p:spPr>
          <a:xfrm>
            <a:off x="1350169" y="4854179"/>
            <a:ext cx="0" cy="0"/>
          </a:xfrm>
          <a:prstGeom prst="rect">
            <a:avLst/>
          </a:prstGeom>
        </p:spPr>
        <p:txBody>
          <a:bodyPr vert="horz" wrap="none" lIns="68580" tIns="34290" rIns="68580" bIns="34290" rtlCol="0" anchor="t">
            <a:noAutofit/>
          </a:bodyPr>
          <a:lstStyle/>
          <a:p>
            <a:pPr algn="l"/>
            <a:endParaRPr lang="en-US" sz="2400" b="1" i="0" dirty="0">
              <a:solidFill>
                <a:schemeClr val="tx1">
                  <a:lumMod val="50000"/>
                  <a:lumOff val="50000"/>
                </a:schemeClr>
              </a:solidFill>
              <a:latin typeface="Proxima Nova Semibold" panose="02000506030000020004" pitchFamily="2" charset="0"/>
            </a:endParaRPr>
          </a:p>
        </p:txBody>
      </p:sp>
      <p:sp>
        <p:nvSpPr>
          <p:cNvPr id="6" name="TextBox 5">
            <a:extLst>
              <a:ext uri="{FF2B5EF4-FFF2-40B4-BE49-F238E27FC236}">
                <a16:creationId xmlns:a16="http://schemas.microsoft.com/office/drawing/2014/main" id="{8F695896-7396-9047-9BB3-E5491EC77C18}"/>
              </a:ext>
            </a:extLst>
          </p:cNvPr>
          <p:cNvSpPr txBox="1"/>
          <p:nvPr userDrawn="1"/>
        </p:nvSpPr>
        <p:spPr>
          <a:xfrm>
            <a:off x="1350169" y="4768454"/>
            <a:ext cx="0" cy="0"/>
          </a:xfrm>
          <a:prstGeom prst="rect">
            <a:avLst/>
          </a:prstGeom>
        </p:spPr>
        <p:txBody>
          <a:bodyPr vert="horz" wrap="none" lIns="68580" tIns="34290" rIns="68580" bIns="34290" rtlCol="0" anchor="t">
            <a:noAutofit/>
          </a:bodyPr>
          <a:lstStyle/>
          <a:p>
            <a:pPr algn="l"/>
            <a:endParaRPr lang="en-US" sz="2400" b="1" i="0" dirty="0">
              <a:solidFill>
                <a:schemeClr val="tx1">
                  <a:lumMod val="50000"/>
                  <a:lumOff val="50000"/>
                </a:schemeClr>
              </a:solidFill>
              <a:latin typeface="Proxima Nova Semibold" panose="02000506030000020004" pitchFamily="2" charset="0"/>
            </a:endParaRPr>
          </a:p>
        </p:txBody>
      </p:sp>
    </p:spTree>
    <p:extLst>
      <p:ext uri="{BB962C8B-B14F-4D97-AF65-F5344CB8AC3E}">
        <p14:creationId xmlns:p14="http://schemas.microsoft.com/office/powerpoint/2010/main" val="26780639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lide text without backgroun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6BC8FC1F-A303-B34D-99F8-DBE2759C456B}"/>
              </a:ext>
            </a:extLst>
          </p:cNvPr>
          <p:cNvSpPr txBox="1"/>
          <p:nvPr userDrawn="1"/>
        </p:nvSpPr>
        <p:spPr>
          <a:xfrm>
            <a:off x="1296237" y="-75363"/>
            <a:ext cx="0" cy="0"/>
          </a:xfrm>
          <a:prstGeom prst="rect">
            <a:avLst/>
          </a:prstGeom>
        </p:spPr>
        <p:txBody>
          <a:bodyPr vert="horz" wrap="none" lIns="68580" tIns="34290" rIns="68580" bIns="34290" rtlCol="0" anchor="t">
            <a:noAutofit/>
          </a:bodyPr>
          <a:lstStyle/>
          <a:p>
            <a:pPr algn="l"/>
            <a:endParaRPr lang="en-US" sz="2400" b="1" i="0" dirty="0">
              <a:solidFill>
                <a:schemeClr val="tx1">
                  <a:lumMod val="50000"/>
                  <a:lumOff val="50000"/>
                </a:schemeClr>
              </a:solidFill>
              <a:latin typeface="Proxima Nova Semibold" panose="02000506030000020004" pitchFamily="2" charset="0"/>
            </a:endParaRPr>
          </a:p>
        </p:txBody>
      </p:sp>
      <p:sp>
        <p:nvSpPr>
          <p:cNvPr id="5" name="TextBox 2">
            <a:extLst>
              <a:ext uri="{FF2B5EF4-FFF2-40B4-BE49-F238E27FC236}">
                <a16:creationId xmlns:a16="http://schemas.microsoft.com/office/drawing/2014/main" id="{60E7C9F5-D6AF-8345-848C-837F74CD0176}"/>
              </a:ext>
            </a:extLst>
          </p:cNvPr>
          <p:cNvSpPr txBox="1"/>
          <p:nvPr userDrawn="1"/>
        </p:nvSpPr>
        <p:spPr>
          <a:xfrm>
            <a:off x="2133600" y="2038350"/>
            <a:ext cx="0" cy="0"/>
          </a:xfrm>
          <a:prstGeom prst="rect">
            <a:avLst/>
          </a:prstGeom>
        </p:spPr>
        <p:txBody>
          <a:bodyPr vert="horz" wrap="none" lIns="68580" tIns="34290" rIns="68580" bIns="34290" rtlCol="0" anchor="t">
            <a:noAutofit/>
          </a:bodyPr>
          <a:lstStyle/>
          <a:p>
            <a:pPr algn="l"/>
            <a:endParaRPr lang="en-US" sz="2400" b="1" i="0" dirty="0">
              <a:solidFill>
                <a:schemeClr val="tx1">
                  <a:lumMod val="50000"/>
                  <a:lumOff val="50000"/>
                </a:schemeClr>
              </a:solidFill>
              <a:latin typeface="Proxima Nova Semibold" panose="02000506030000020004" pitchFamily="2" charset="0"/>
            </a:endParaRPr>
          </a:p>
        </p:txBody>
      </p:sp>
      <p:sp>
        <p:nvSpPr>
          <p:cNvPr id="6" name="TextBox 3">
            <a:extLst>
              <a:ext uri="{FF2B5EF4-FFF2-40B4-BE49-F238E27FC236}">
                <a16:creationId xmlns:a16="http://schemas.microsoft.com/office/drawing/2014/main" id="{EC497E5B-7856-F245-9AF3-1208D58B5864}"/>
              </a:ext>
            </a:extLst>
          </p:cNvPr>
          <p:cNvSpPr txBox="1"/>
          <p:nvPr userDrawn="1"/>
        </p:nvSpPr>
        <p:spPr>
          <a:xfrm>
            <a:off x="1781175" y="4819650"/>
            <a:ext cx="0" cy="0"/>
          </a:xfrm>
          <a:prstGeom prst="rect">
            <a:avLst/>
          </a:prstGeom>
        </p:spPr>
        <p:txBody>
          <a:bodyPr vert="horz" wrap="none" lIns="68580" tIns="34290" rIns="68580" bIns="34290" rtlCol="0" anchor="t">
            <a:noAutofit/>
          </a:bodyPr>
          <a:lstStyle/>
          <a:p>
            <a:pPr algn="l"/>
            <a:endParaRPr lang="en-US" sz="2400" b="1" i="0" dirty="0">
              <a:solidFill>
                <a:schemeClr val="tx1">
                  <a:lumMod val="50000"/>
                  <a:lumOff val="50000"/>
                </a:schemeClr>
              </a:solidFill>
              <a:latin typeface="Proxima Nova Semibold" panose="02000506030000020004" pitchFamily="2" charset="0"/>
            </a:endParaRPr>
          </a:p>
        </p:txBody>
      </p:sp>
      <p:sp>
        <p:nvSpPr>
          <p:cNvPr id="7" name="TextBox 6">
            <a:extLst>
              <a:ext uri="{FF2B5EF4-FFF2-40B4-BE49-F238E27FC236}">
                <a16:creationId xmlns:a16="http://schemas.microsoft.com/office/drawing/2014/main" id="{D6945ECD-11AC-694C-AFC6-887AA834C213}"/>
              </a:ext>
            </a:extLst>
          </p:cNvPr>
          <p:cNvSpPr txBox="1"/>
          <p:nvPr userDrawn="1"/>
        </p:nvSpPr>
        <p:spPr>
          <a:xfrm>
            <a:off x="1514789" y="414494"/>
            <a:ext cx="0" cy="0"/>
          </a:xfrm>
          <a:prstGeom prst="rect">
            <a:avLst/>
          </a:prstGeom>
        </p:spPr>
        <p:txBody>
          <a:bodyPr vert="horz" wrap="none" lIns="68580" tIns="34290" rIns="68580" bIns="34290" rtlCol="0" anchor="t">
            <a:noAutofit/>
          </a:bodyPr>
          <a:lstStyle/>
          <a:p>
            <a:pPr algn="l"/>
            <a:endParaRPr lang="en-US" sz="2400" b="1" i="0" dirty="0">
              <a:solidFill>
                <a:schemeClr val="tx1">
                  <a:lumMod val="50000"/>
                  <a:lumOff val="50000"/>
                </a:schemeClr>
              </a:solidFill>
              <a:latin typeface="Proxima Nova Semibold" panose="02000506030000020004" pitchFamily="2" charset="0"/>
            </a:endParaRPr>
          </a:p>
        </p:txBody>
      </p:sp>
      <p:sp>
        <p:nvSpPr>
          <p:cNvPr id="8" name="Text Placeholder 5">
            <a:extLst>
              <a:ext uri="{FF2B5EF4-FFF2-40B4-BE49-F238E27FC236}">
                <a16:creationId xmlns:a16="http://schemas.microsoft.com/office/drawing/2014/main" id="{E81E2E14-333A-5444-9383-F807F0689E8C}"/>
              </a:ext>
            </a:extLst>
          </p:cNvPr>
          <p:cNvSpPr>
            <a:spLocks noGrp="1"/>
          </p:cNvSpPr>
          <p:nvPr>
            <p:ph type="body" sz="quarter" idx="10" hasCustomPrompt="1"/>
          </p:nvPr>
        </p:nvSpPr>
        <p:spPr>
          <a:xfrm>
            <a:off x="628650" y="168595"/>
            <a:ext cx="4581956" cy="566738"/>
          </a:xfrm>
          <a:prstGeom prst="rect">
            <a:avLst/>
          </a:prstGeom>
        </p:spPr>
        <p:txBody>
          <a:bodyPr/>
          <a:lstStyle>
            <a:lvl1pPr marL="0" indent="0">
              <a:buNone/>
              <a:defRPr sz="3000" b="1" i="0">
                <a:latin typeface="Proxima Nova Black" panose="02000506030000020004" pitchFamily="2" charset="0"/>
              </a:defRPr>
            </a:lvl1pPr>
          </a:lstStyle>
          <a:p>
            <a:r>
              <a:rPr lang="nl-BE" dirty="0"/>
              <a:t>Header 1</a:t>
            </a:r>
          </a:p>
        </p:txBody>
      </p:sp>
      <p:sp>
        <p:nvSpPr>
          <p:cNvPr id="9" name="Text Placeholder 8">
            <a:extLst>
              <a:ext uri="{FF2B5EF4-FFF2-40B4-BE49-F238E27FC236}">
                <a16:creationId xmlns:a16="http://schemas.microsoft.com/office/drawing/2014/main" id="{BEB8C2DD-3F58-2E4E-9784-ECCD0FF848D0}"/>
              </a:ext>
            </a:extLst>
          </p:cNvPr>
          <p:cNvSpPr>
            <a:spLocks noGrp="1"/>
          </p:cNvSpPr>
          <p:nvPr>
            <p:ph type="body" sz="quarter" idx="11" hasCustomPrompt="1"/>
          </p:nvPr>
        </p:nvSpPr>
        <p:spPr>
          <a:xfrm>
            <a:off x="628649" y="655225"/>
            <a:ext cx="4578909" cy="467678"/>
          </a:xfrm>
          <a:prstGeom prst="rect">
            <a:avLst/>
          </a:prstGeom>
        </p:spPr>
        <p:txBody>
          <a:bodyPr/>
          <a:lstStyle>
            <a:lvl1pPr marL="0" indent="0">
              <a:buNone/>
              <a:defRPr b="1" i="0">
                <a:solidFill>
                  <a:schemeClr val="tx1">
                    <a:lumMod val="50000"/>
                    <a:lumOff val="50000"/>
                  </a:schemeClr>
                </a:solidFill>
                <a:latin typeface="Proxima Nova Semibold" panose="02000506030000020004" pitchFamily="2" charset="0"/>
              </a:defRPr>
            </a:lvl1pPr>
          </a:lstStyle>
          <a:p>
            <a:r>
              <a:rPr lang="nl-BE" sz="2100" dirty="0"/>
              <a:t>Header 2</a:t>
            </a:r>
          </a:p>
        </p:txBody>
      </p:sp>
      <p:sp>
        <p:nvSpPr>
          <p:cNvPr id="10" name="Text Placeholder 6">
            <a:extLst>
              <a:ext uri="{FF2B5EF4-FFF2-40B4-BE49-F238E27FC236}">
                <a16:creationId xmlns:a16="http://schemas.microsoft.com/office/drawing/2014/main" id="{24E87E0E-1258-FB43-944D-71B7D6B02C71}"/>
              </a:ext>
            </a:extLst>
          </p:cNvPr>
          <p:cNvSpPr>
            <a:spLocks noGrp="1"/>
          </p:cNvSpPr>
          <p:nvPr>
            <p:ph type="body" sz="quarter" idx="12" hasCustomPrompt="1"/>
          </p:nvPr>
        </p:nvSpPr>
        <p:spPr>
          <a:xfrm>
            <a:off x="628649" y="1501673"/>
            <a:ext cx="6545874" cy="2358596"/>
          </a:xfrm>
          <a:prstGeom prst="rect">
            <a:avLst/>
          </a:prstGeom>
        </p:spPr>
        <p:txBody>
          <a:bodyPr/>
          <a:lstStyle>
            <a:lvl1pPr marL="0" marR="0" indent="0" algn="l" defTabSz="685800" rtl="0" eaLnBrk="1" fontAlgn="auto" latinLnBrk="0" hangingPunct="1">
              <a:lnSpc>
                <a:spcPct val="100000"/>
              </a:lnSpc>
              <a:spcBef>
                <a:spcPts val="900"/>
              </a:spcBef>
              <a:spcAft>
                <a:spcPts val="0"/>
              </a:spcAft>
              <a:buClrTx/>
              <a:buSzTx/>
              <a:buFont typeface="Arial" panose="020B0604020202020204" pitchFamily="34" charset="0"/>
              <a:buNone/>
              <a:tabLst/>
              <a:defRPr sz="1800"/>
            </a:lvl1pPr>
          </a:lstStyle>
          <a:p>
            <a:pPr marL="0" marR="0" lvl="0" indent="0" algn="l" defTabSz="685800" rtl="0" eaLnBrk="1" fontAlgn="auto" latinLnBrk="0" hangingPunct="1">
              <a:lnSpc>
                <a:spcPct val="100000"/>
              </a:lnSpc>
              <a:spcBef>
                <a:spcPts val="900"/>
              </a:spcBef>
              <a:spcAft>
                <a:spcPts val="0"/>
              </a:spcAft>
              <a:buClrTx/>
              <a:buSzTx/>
              <a:buFont typeface="Arial" panose="020B0604020202020204" pitchFamily="34" charset="0"/>
              <a:buNone/>
              <a:tabLst/>
              <a:defRPr/>
            </a:pPr>
            <a:r>
              <a:rPr lang="en-US" b="0" i="0" dirty="0">
                <a:latin typeface="Proxima Nova Thin" panose="02000506030000020004" pitchFamily="2" charset="0"/>
              </a:rPr>
              <a:t>Placeholder text: Our goal is to create and shape the nascent global smart city data and services market based on the needs of cities and communities. OASC is already today at the forefront of tomorrow’s standards for city data, services and technology. </a:t>
            </a:r>
          </a:p>
        </p:txBody>
      </p:sp>
      <p:pic>
        <p:nvPicPr>
          <p:cNvPr id="11" name="Afbeelding 38">
            <a:extLst>
              <a:ext uri="{FF2B5EF4-FFF2-40B4-BE49-F238E27FC236}">
                <a16:creationId xmlns:a16="http://schemas.microsoft.com/office/drawing/2014/main" id="{25B83875-5F93-1C41-B6E0-200AF05F582C}"/>
              </a:ext>
            </a:extLst>
          </p:cNvPr>
          <p:cNvPicPr>
            <a:picLocks noChangeAspect="1"/>
          </p:cNvPicPr>
          <p:nvPr userDrawn="1"/>
        </p:nvPicPr>
        <p:blipFill>
          <a:blip r:embed="rId2">
            <a:duotone>
              <a:prstClr val="black"/>
              <a:schemeClr val="tx1">
                <a:tint val="45000"/>
                <a:satMod val="400000"/>
              </a:schemeClr>
            </a:duotone>
          </a:blip>
          <a:stretch>
            <a:fillRect/>
          </a:stretch>
        </p:blipFill>
        <p:spPr>
          <a:xfrm>
            <a:off x="420933" y="242534"/>
            <a:ext cx="207714" cy="322169"/>
          </a:xfrm>
          <a:prstGeom prst="rect">
            <a:avLst/>
          </a:prstGeom>
          <a:ln>
            <a:noFill/>
          </a:ln>
        </p:spPr>
      </p:pic>
      <p:sp>
        <p:nvSpPr>
          <p:cNvPr id="12" name="TextBox 11">
            <a:extLst>
              <a:ext uri="{FF2B5EF4-FFF2-40B4-BE49-F238E27FC236}">
                <a16:creationId xmlns:a16="http://schemas.microsoft.com/office/drawing/2014/main" id="{C525D8E5-8FAC-E848-A57C-562A530CD07F}"/>
              </a:ext>
            </a:extLst>
          </p:cNvPr>
          <p:cNvSpPr txBox="1"/>
          <p:nvPr userDrawn="1"/>
        </p:nvSpPr>
        <p:spPr>
          <a:xfrm>
            <a:off x="480701" y="954992"/>
            <a:ext cx="0" cy="0"/>
          </a:xfrm>
          <a:prstGeom prst="rect">
            <a:avLst/>
          </a:prstGeom>
        </p:spPr>
        <p:txBody>
          <a:bodyPr vert="horz" wrap="none" lIns="68580" tIns="34290" rIns="68580" bIns="34290" rtlCol="0" anchor="t">
            <a:noAutofit/>
          </a:bodyPr>
          <a:lstStyle/>
          <a:p>
            <a:pPr algn="l"/>
            <a:endParaRPr lang="en-US" sz="2400" b="1" i="0" dirty="0">
              <a:solidFill>
                <a:schemeClr val="tx1">
                  <a:lumMod val="50000"/>
                  <a:lumOff val="50000"/>
                </a:schemeClr>
              </a:solidFill>
              <a:latin typeface="Proxima Nova Semibold" panose="02000506030000020004" pitchFamily="2" charset="0"/>
            </a:endParaRPr>
          </a:p>
        </p:txBody>
      </p:sp>
    </p:spTree>
    <p:extLst>
      <p:ext uri="{BB962C8B-B14F-4D97-AF65-F5344CB8AC3E}">
        <p14:creationId xmlns:p14="http://schemas.microsoft.com/office/powerpoint/2010/main" val="531097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el en object" type="obj">
  <p:cSld name="Titel en 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lstStyle>
            <a:lvl1pPr lvl="0" algn="l">
              <a:spcBef>
                <a:spcPts val="0"/>
              </a:spcBef>
              <a:spcAft>
                <a:spcPts val="0"/>
              </a:spcAft>
              <a:buClr>
                <a:schemeClr val="dk1"/>
              </a:buClr>
              <a:buSzPts val="4400"/>
              <a:buFont typeface="Calibri"/>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457200" y="1200151"/>
            <a:ext cx="8229600" cy="3110400"/>
          </a:xfrm>
          <a:prstGeom prst="rect">
            <a:avLst/>
          </a:prstGeom>
          <a:noFill/>
          <a:ln>
            <a:noFill/>
          </a:ln>
        </p:spPr>
        <p:txBody>
          <a:bodyPr spcFirstLastPara="1" wrap="square" lIns="91425" tIns="45700" rIns="91425" bIns="45700" anchor="t" anchorCtr="0"/>
          <a:lstStyle>
            <a:lvl1pPr marL="457189" lvl="0" indent="-411470" algn="l">
              <a:spcBef>
                <a:spcPts val="640"/>
              </a:spcBef>
              <a:spcAft>
                <a:spcPts val="0"/>
              </a:spcAft>
              <a:buClr>
                <a:schemeClr val="dk1"/>
              </a:buClr>
              <a:buSzPts val="2880"/>
              <a:buFont typeface="Calibri"/>
              <a:buChar char="•"/>
              <a:defRPr/>
            </a:lvl1pPr>
            <a:lvl2pPr marL="914378" lvl="1" indent="-406390" algn="l">
              <a:spcBef>
                <a:spcPts val="560"/>
              </a:spcBef>
              <a:spcAft>
                <a:spcPts val="0"/>
              </a:spcAft>
              <a:buClr>
                <a:schemeClr val="dk1"/>
              </a:buClr>
              <a:buSzPts val="2800"/>
              <a:buFont typeface="Courier New"/>
              <a:buChar char="o"/>
              <a:defRPr/>
            </a:lvl2pPr>
            <a:lvl3pPr marL="1371566" lvl="2" indent="-380990" algn="l">
              <a:spcBef>
                <a:spcPts val="480"/>
              </a:spcBef>
              <a:spcAft>
                <a:spcPts val="0"/>
              </a:spcAft>
              <a:buClr>
                <a:schemeClr val="dk1"/>
              </a:buClr>
              <a:buSzPts val="2400"/>
              <a:buFont typeface="Arial"/>
              <a:buChar char="•"/>
              <a:defRPr/>
            </a:lvl3pPr>
            <a:lvl4pPr marL="1828754" lvl="3" indent="-342892" algn="l">
              <a:spcBef>
                <a:spcPts val="360"/>
              </a:spcBef>
              <a:spcAft>
                <a:spcPts val="0"/>
              </a:spcAft>
              <a:buClr>
                <a:schemeClr val="dk1"/>
              </a:buClr>
              <a:buSzPts val="1800"/>
              <a:buChar char="●"/>
              <a:defRPr/>
            </a:lvl4pPr>
            <a:lvl5pPr marL="2285943" lvl="4" indent="-342892" algn="l">
              <a:spcBef>
                <a:spcPts val="360"/>
              </a:spcBef>
              <a:spcAft>
                <a:spcPts val="0"/>
              </a:spcAft>
              <a:buClr>
                <a:schemeClr val="dk1"/>
              </a:buClr>
              <a:buSzPts val="1800"/>
              <a:buChar char="○"/>
              <a:defRPr/>
            </a:lvl5pPr>
            <a:lvl6pPr marL="2743132" lvl="5" indent="-342892" algn="l">
              <a:spcBef>
                <a:spcPts val="360"/>
              </a:spcBef>
              <a:spcAft>
                <a:spcPts val="0"/>
              </a:spcAft>
              <a:buClr>
                <a:schemeClr val="dk1"/>
              </a:buClr>
              <a:buSzPts val="1800"/>
              <a:buChar char="■"/>
              <a:defRPr/>
            </a:lvl6pPr>
            <a:lvl7pPr marL="3200320" lvl="6" indent="-342892" algn="l">
              <a:spcBef>
                <a:spcPts val="360"/>
              </a:spcBef>
              <a:spcAft>
                <a:spcPts val="0"/>
              </a:spcAft>
              <a:buClr>
                <a:schemeClr val="dk1"/>
              </a:buClr>
              <a:buSzPts val="1800"/>
              <a:buChar char="●"/>
              <a:defRPr/>
            </a:lvl7pPr>
            <a:lvl8pPr marL="3657509" lvl="7" indent="-342892" algn="l">
              <a:spcBef>
                <a:spcPts val="360"/>
              </a:spcBef>
              <a:spcAft>
                <a:spcPts val="0"/>
              </a:spcAft>
              <a:buClr>
                <a:schemeClr val="dk1"/>
              </a:buClr>
              <a:buSzPts val="1800"/>
              <a:buChar char="○"/>
              <a:defRPr/>
            </a:lvl8pPr>
            <a:lvl9pPr marL="4114697" lvl="8" indent="-342892" algn="l">
              <a:spcBef>
                <a:spcPts val="360"/>
              </a:spcBef>
              <a:spcAft>
                <a:spcPts val="0"/>
              </a:spcAft>
              <a:buClr>
                <a:schemeClr val="dk1"/>
              </a:buClr>
              <a:buSzPts val="1800"/>
              <a:buChar char="■"/>
              <a:defRPr/>
            </a:lvl9pPr>
          </a:lstStyle>
          <a:p>
            <a:endParaRPr/>
          </a:p>
        </p:txBody>
      </p:sp>
      <p:sp>
        <p:nvSpPr>
          <p:cNvPr id="20" name="Google Shape;20;p3"/>
          <p:cNvSpPr txBox="1">
            <a:spLocks noGrp="1"/>
          </p:cNvSpPr>
          <p:nvPr>
            <p:ph type="sldNum" idx="12"/>
          </p:nvPr>
        </p:nvSpPr>
        <p:spPr>
          <a:xfrm>
            <a:off x="6552947" y="4731990"/>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522054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1_Content Slide">
    <p:spTree>
      <p:nvGrpSpPr>
        <p:cNvPr id="1" name=""/>
        <p:cNvGrpSpPr/>
        <p:nvPr/>
      </p:nvGrpSpPr>
      <p:grpSpPr>
        <a:xfrm>
          <a:off x="0" y="0"/>
          <a:ext cx="0" cy="0"/>
          <a:chOff x="0" y="0"/>
          <a:chExt cx="0" cy="0"/>
        </a:xfrm>
      </p:grpSpPr>
      <p:pic>
        <p:nvPicPr>
          <p:cNvPr id="20" name="Billede 6" descr="Billed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1"/>
            <a:ext cx="9080341" cy="5107691"/>
          </a:xfrm>
          <a:prstGeom prst="rect">
            <a:avLst/>
          </a:prstGeom>
          <a:ln w="12700">
            <a:miter lim="400000"/>
          </a:ln>
        </p:spPr>
      </p:pic>
      <p:sp>
        <p:nvSpPr>
          <p:cNvPr id="21" name="Title Text"/>
          <p:cNvSpPr txBox="1">
            <a:spLocks noGrp="1"/>
          </p:cNvSpPr>
          <p:nvPr>
            <p:ph type="title"/>
          </p:nvPr>
        </p:nvSpPr>
        <p:spPr>
          <a:xfrm>
            <a:off x="1143000" y="182016"/>
            <a:ext cx="6858000" cy="738172"/>
          </a:xfrm>
          <a:prstGeom prst="rect">
            <a:avLst/>
          </a:prstGeom>
        </p:spPr>
        <p:txBody>
          <a:bodyPr anchor="b"/>
          <a:lstStyle>
            <a:lvl1pPr>
              <a:defRPr sz="4050" b="1">
                <a:solidFill>
                  <a:srgbClr val="535353"/>
                </a:solidFill>
              </a:defRPr>
            </a:lvl1pPr>
          </a:lstStyle>
          <a:p>
            <a:r>
              <a:t>Title Text</a:t>
            </a:r>
          </a:p>
        </p:txBody>
      </p:sp>
      <p:sp>
        <p:nvSpPr>
          <p:cNvPr id="22" name="Body Level One…"/>
          <p:cNvSpPr txBox="1">
            <a:spLocks noGrp="1"/>
          </p:cNvSpPr>
          <p:nvPr>
            <p:ph type="body" sz="half" idx="1"/>
          </p:nvPr>
        </p:nvSpPr>
        <p:spPr>
          <a:xfrm>
            <a:off x="1143000" y="1128532"/>
            <a:ext cx="3743325" cy="3192009"/>
          </a:xfrm>
          <a:prstGeom prst="rect">
            <a:avLst/>
          </a:prstGeom>
        </p:spPr>
        <p:txBody>
          <a:bodyPr/>
          <a:lstStyle>
            <a:lvl1pPr marL="0" indent="0">
              <a:buSzTx/>
              <a:buFontTx/>
              <a:buNone/>
              <a:defRPr sz="1500">
                <a:solidFill>
                  <a:srgbClr val="535353"/>
                </a:solidFill>
              </a:defRPr>
            </a:lvl1pPr>
            <a:lvl2pPr marL="0" indent="342900">
              <a:buSzTx/>
              <a:buFontTx/>
              <a:buNone/>
              <a:defRPr sz="1500">
                <a:solidFill>
                  <a:srgbClr val="535353"/>
                </a:solidFill>
              </a:defRPr>
            </a:lvl2pPr>
            <a:lvl3pPr marL="0" indent="685800">
              <a:buSzTx/>
              <a:buFontTx/>
              <a:buNone/>
              <a:defRPr sz="1500">
                <a:solidFill>
                  <a:srgbClr val="535353"/>
                </a:solidFill>
              </a:defRPr>
            </a:lvl3pPr>
            <a:lvl4pPr marL="0" indent="1028700">
              <a:buSzTx/>
              <a:buFontTx/>
              <a:buNone/>
              <a:defRPr sz="1500">
                <a:solidFill>
                  <a:srgbClr val="535353"/>
                </a:solidFill>
              </a:defRPr>
            </a:lvl4pPr>
            <a:lvl5pPr marL="0" indent="1371600">
              <a:buSzTx/>
              <a:buFontTx/>
              <a:buNone/>
              <a:defRPr sz="1500">
                <a:solidFill>
                  <a:srgbClr val="535353"/>
                </a:solidFill>
              </a:defRPr>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4598070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25"/>
        <p:cNvGrpSpPr/>
        <p:nvPr/>
      </p:nvGrpSpPr>
      <p:grpSpPr>
        <a:xfrm>
          <a:off x="0" y="0"/>
          <a:ext cx="0" cy="0"/>
          <a:chOff x="0" y="0"/>
          <a:chExt cx="0" cy="0"/>
        </a:xfrm>
      </p:grpSpPr>
      <p:sp>
        <p:nvSpPr>
          <p:cNvPr id="26" name="Google Shape;26;p4"/>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27" name="Google Shape;27;p4"/>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8" name="Google Shape;28;p4"/>
          <p:cNvSpPr txBox="1">
            <a:spLocks noGrp="1"/>
          </p:cNvSpPr>
          <p:nvPr>
            <p:ph type="body" idx="1"/>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9" name="Google Shape;29;p4"/>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0" name="Google Shape;30;p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lide dots">
    <p:spTree>
      <p:nvGrpSpPr>
        <p:cNvPr id="1" name=""/>
        <p:cNvGrpSpPr/>
        <p:nvPr/>
      </p:nvGrpSpPr>
      <p:grpSpPr>
        <a:xfrm>
          <a:off x="0" y="0"/>
          <a:ext cx="0" cy="0"/>
          <a:chOff x="0" y="0"/>
          <a:chExt cx="0" cy="0"/>
        </a:xfrm>
      </p:grpSpPr>
      <p:pic>
        <p:nvPicPr>
          <p:cNvPr id="30" name="Afbeelding 29">
            <a:extLst>
              <a:ext uri="{FF2B5EF4-FFF2-40B4-BE49-F238E27FC236}">
                <a16:creationId xmlns:a16="http://schemas.microsoft.com/office/drawing/2014/main" id="{096F178C-EACB-774F-A88C-93FF66887BCA}"/>
              </a:ext>
            </a:extLst>
          </p:cNvPr>
          <p:cNvPicPr>
            <a:picLocks noChangeAspect="1"/>
          </p:cNvPicPr>
          <p:nvPr userDrawn="1"/>
        </p:nvPicPr>
        <p:blipFill>
          <a:blip r:embed="rId2">
            <a:alphaModFix amt="3000"/>
          </a:blip>
          <a:stretch>
            <a:fillRect/>
          </a:stretch>
        </p:blipFill>
        <p:spPr>
          <a:xfrm>
            <a:off x="4396154" y="244720"/>
            <a:ext cx="4514850" cy="4514850"/>
          </a:xfrm>
          <a:prstGeom prst="rect">
            <a:avLst/>
          </a:prstGeom>
        </p:spPr>
      </p:pic>
      <p:sp>
        <p:nvSpPr>
          <p:cNvPr id="2" name="TextBox 1">
            <a:extLst>
              <a:ext uri="{FF2B5EF4-FFF2-40B4-BE49-F238E27FC236}">
                <a16:creationId xmlns:a16="http://schemas.microsoft.com/office/drawing/2014/main" id="{58B646BD-0E6F-3146-95D0-6360D976B318}"/>
              </a:ext>
            </a:extLst>
          </p:cNvPr>
          <p:cNvSpPr txBox="1"/>
          <p:nvPr userDrawn="1"/>
        </p:nvSpPr>
        <p:spPr>
          <a:xfrm>
            <a:off x="1296237" y="-75363"/>
            <a:ext cx="0" cy="0"/>
          </a:xfrm>
          <a:prstGeom prst="rect">
            <a:avLst/>
          </a:prstGeom>
        </p:spPr>
        <p:txBody>
          <a:bodyPr vert="horz" wrap="none" lIns="68580" tIns="34290" rIns="68580" bIns="34290" rtlCol="0" anchor="t">
            <a:noAutofit/>
          </a:bodyPr>
          <a:lstStyle/>
          <a:p>
            <a:pPr algn="l"/>
            <a:endParaRPr lang="en-US" sz="2400" b="1" i="0" dirty="0">
              <a:solidFill>
                <a:schemeClr val="tx1">
                  <a:lumMod val="50000"/>
                  <a:lumOff val="50000"/>
                </a:schemeClr>
              </a:solidFill>
              <a:latin typeface="Proxima Nova Semibold" panose="02000506030000020004" pitchFamily="2" charset="0"/>
            </a:endParaRPr>
          </a:p>
        </p:txBody>
      </p:sp>
      <p:sp>
        <p:nvSpPr>
          <p:cNvPr id="3" name="TextBox 2">
            <a:extLst>
              <a:ext uri="{FF2B5EF4-FFF2-40B4-BE49-F238E27FC236}">
                <a16:creationId xmlns:a16="http://schemas.microsoft.com/office/drawing/2014/main" id="{DD6584B4-715C-CB44-AA99-1799CB80CB56}"/>
              </a:ext>
            </a:extLst>
          </p:cNvPr>
          <p:cNvSpPr txBox="1"/>
          <p:nvPr userDrawn="1"/>
        </p:nvSpPr>
        <p:spPr>
          <a:xfrm>
            <a:off x="2133600" y="2038350"/>
            <a:ext cx="0" cy="0"/>
          </a:xfrm>
          <a:prstGeom prst="rect">
            <a:avLst/>
          </a:prstGeom>
        </p:spPr>
        <p:txBody>
          <a:bodyPr vert="horz" wrap="none" lIns="68580" tIns="34290" rIns="68580" bIns="34290" rtlCol="0" anchor="t">
            <a:noAutofit/>
          </a:bodyPr>
          <a:lstStyle/>
          <a:p>
            <a:pPr algn="l"/>
            <a:endParaRPr lang="en-US" sz="2400" b="1" i="0" dirty="0">
              <a:solidFill>
                <a:schemeClr val="tx1">
                  <a:lumMod val="50000"/>
                  <a:lumOff val="50000"/>
                </a:schemeClr>
              </a:solidFill>
              <a:latin typeface="Proxima Nova Semibold" panose="02000506030000020004" pitchFamily="2" charset="0"/>
            </a:endParaRPr>
          </a:p>
        </p:txBody>
      </p:sp>
      <p:sp>
        <p:nvSpPr>
          <p:cNvPr id="4" name="TextBox 3">
            <a:extLst>
              <a:ext uri="{FF2B5EF4-FFF2-40B4-BE49-F238E27FC236}">
                <a16:creationId xmlns:a16="http://schemas.microsoft.com/office/drawing/2014/main" id="{45B567C5-D396-F346-9712-934FB163EDB3}"/>
              </a:ext>
            </a:extLst>
          </p:cNvPr>
          <p:cNvSpPr txBox="1"/>
          <p:nvPr userDrawn="1"/>
        </p:nvSpPr>
        <p:spPr>
          <a:xfrm>
            <a:off x="1781175" y="4819650"/>
            <a:ext cx="0" cy="0"/>
          </a:xfrm>
          <a:prstGeom prst="rect">
            <a:avLst/>
          </a:prstGeom>
        </p:spPr>
        <p:txBody>
          <a:bodyPr vert="horz" wrap="none" lIns="68580" tIns="34290" rIns="68580" bIns="34290" rtlCol="0" anchor="t">
            <a:noAutofit/>
          </a:bodyPr>
          <a:lstStyle/>
          <a:p>
            <a:pPr algn="l"/>
            <a:endParaRPr lang="en-US" sz="2400" b="1" i="0" dirty="0">
              <a:solidFill>
                <a:schemeClr val="tx1">
                  <a:lumMod val="50000"/>
                  <a:lumOff val="50000"/>
                </a:schemeClr>
              </a:solidFill>
              <a:latin typeface="Proxima Nova Semibold" panose="02000506030000020004" pitchFamily="2" charset="0"/>
            </a:endParaRPr>
          </a:p>
        </p:txBody>
      </p:sp>
      <p:sp>
        <p:nvSpPr>
          <p:cNvPr id="7" name="TextBox 6">
            <a:extLst>
              <a:ext uri="{FF2B5EF4-FFF2-40B4-BE49-F238E27FC236}">
                <a16:creationId xmlns:a16="http://schemas.microsoft.com/office/drawing/2014/main" id="{7A25E30F-542A-1747-9EBB-B6430F36471D}"/>
              </a:ext>
            </a:extLst>
          </p:cNvPr>
          <p:cNvSpPr txBox="1"/>
          <p:nvPr userDrawn="1"/>
        </p:nvSpPr>
        <p:spPr>
          <a:xfrm>
            <a:off x="1514789" y="414494"/>
            <a:ext cx="0" cy="0"/>
          </a:xfrm>
          <a:prstGeom prst="rect">
            <a:avLst/>
          </a:prstGeom>
        </p:spPr>
        <p:txBody>
          <a:bodyPr vert="horz" wrap="none" lIns="68580" tIns="34290" rIns="68580" bIns="34290" rtlCol="0" anchor="t">
            <a:noAutofit/>
          </a:bodyPr>
          <a:lstStyle/>
          <a:p>
            <a:pPr algn="l"/>
            <a:endParaRPr lang="en-US" sz="2400" b="1" i="0" dirty="0">
              <a:solidFill>
                <a:schemeClr val="tx1">
                  <a:lumMod val="50000"/>
                  <a:lumOff val="50000"/>
                </a:schemeClr>
              </a:solidFill>
              <a:latin typeface="Proxima Nova Semibold" panose="02000506030000020004" pitchFamily="2" charset="0"/>
            </a:endParaRPr>
          </a:p>
        </p:txBody>
      </p:sp>
      <p:sp>
        <p:nvSpPr>
          <p:cNvPr id="13" name="Text Placeholder 5">
            <a:extLst>
              <a:ext uri="{FF2B5EF4-FFF2-40B4-BE49-F238E27FC236}">
                <a16:creationId xmlns:a16="http://schemas.microsoft.com/office/drawing/2014/main" id="{0FF1C218-81B3-8445-8913-C309BD5C0202}"/>
              </a:ext>
            </a:extLst>
          </p:cNvPr>
          <p:cNvSpPr>
            <a:spLocks noGrp="1"/>
          </p:cNvSpPr>
          <p:nvPr>
            <p:ph type="body" sz="quarter" idx="10" hasCustomPrompt="1"/>
          </p:nvPr>
        </p:nvSpPr>
        <p:spPr>
          <a:xfrm>
            <a:off x="628650" y="168595"/>
            <a:ext cx="4581956" cy="566738"/>
          </a:xfrm>
          <a:prstGeom prst="rect">
            <a:avLst/>
          </a:prstGeom>
        </p:spPr>
        <p:txBody>
          <a:bodyPr/>
          <a:lstStyle>
            <a:lvl1pPr marL="0" indent="0">
              <a:buNone/>
              <a:defRPr sz="3000" b="1" i="0">
                <a:latin typeface="Proxima Nova Black" panose="02000506030000020004" pitchFamily="2" charset="0"/>
              </a:defRPr>
            </a:lvl1pPr>
          </a:lstStyle>
          <a:p>
            <a:r>
              <a:rPr lang="nl-BE" dirty="0"/>
              <a:t>Header 1</a:t>
            </a:r>
          </a:p>
        </p:txBody>
      </p:sp>
      <p:sp>
        <p:nvSpPr>
          <p:cNvPr id="15" name="Text Placeholder 8">
            <a:extLst>
              <a:ext uri="{FF2B5EF4-FFF2-40B4-BE49-F238E27FC236}">
                <a16:creationId xmlns:a16="http://schemas.microsoft.com/office/drawing/2014/main" id="{298E3A05-D96E-7D44-A60E-002235566438}"/>
              </a:ext>
            </a:extLst>
          </p:cNvPr>
          <p:cNvSpPr>
            <a:spLocks noGrp="1"/>
          </p:cNvSpPr>
          <p:nvPr>
            <p:ph type="body" sz="quarter" idx="11" hasCustomPrompt="1"/>
          </p:nvPr>
        </p:nvSpPr>
        <p:spPr>
          <a:xfrm>
            <a:off x="628649" y="655225"/>
            <a:ext cx="4578909" cy="467678"/>
          </a:xfrm>
          <a:prstGeom prst="rect">
            <a:avLst/>
          </a:prstGeom>
        </p:spPr>
        <p:txBody>
          <a:bodyPr/>
          <a:lstStyle>
            <a:lvl1pPr marL="0" indent="0">
              <a:buNone/>
              <a:defRPr b="1" i="0">
                <a:solidFill>
                  <a:schemeClr val="tx1">
                    <a:lumMod val="50000"/>
                    <a:lumOff val="50000"/>
                  </a:schemeClr>
                </a:solidFill>
                <a:latin typeface="Proxima Nova Semibold" panose="02000506030000020004" pitchFamily="2" charset="0"/>
              </a:defRPr>
            </a:lvl1pPr>
          </a:lstStyle>
          <a:p>
            <a:r>
              <a:rPr lang="nl-BE" sz="2100" dirty="0"/>
              <a:t>Header 2</a:t>
            </a:r>
          </a:p>
        </p:txBody>
      </p:sp>
      <p:sp>
        <p:nvSpPr>
          <p:cNvPr id="16" name="Text Placeholder 6">
            <a:extLst>
              <a:ext uri="{FF2B5EF4-FFF2-40B4-BE49-F238E27FC236}">
                <a16:creationId xmlns:a16="http://schemas.microsoft.com/office/drawing/2014/main" id="{E8746D6F-7886-2543-9E1F-1E1614E9BFF2}"/>
              </a:ext>
            </a:extLst>
          </p:cNvPr>
          <p:cNvSpPr>
            <a:spLocks noGrp="1"/>
          </p:cNvSpPr>
          <p:nvPr>
            <p:ph type="body" sz="quarter" idx="12" hasCustomPrompt="1"/>
          </p:nvPr>
        </p:nvSpPr>
        <p:spPr>
          <a:xfrm>
            <a:off x="628649" y="1501673"/>
            <a:ext cx="6545874" cy="2358596"/>
          </a:xfrm>
          <a:prstGeom prst="rect">
            <a:avLst/>
          </a:prstGeom>
        </p:spPr>
        <p:txBody>
          <a:bodyPr/>
          <a:lstStyle>
            <a:lvl1pPr marL="257175" marR="0" indent="-257175" algn="l" defTabSz="685800" rtl="0" eaLnBrk="1" fontAlgn="auto" latinLnBrk="0" hangingPunct="1">
              <a:lnSpc>
                <a:spcPct val="100000"/>
              </a:lnSpc>
              <a:spcBef>
                <a:spcPts val="900"/>
              </a:spcBef>
              <a:spcAft>
                <a:spcPts val="0"/>
              </a:spcAft>
              <a:buClrTx/>
              <a:buSzPct val="80000"/>
              <a:buFont typeface="Arial" panose="020B0604020202020204" pitchFamily="34" charset="0"/>
              <a:buChar char="•"/>
              <a:tabLst/>
              <a:defRPr sz="1800"/>
            </a:lvl1pPr>
          </a:lstStyle>
          <a:p>
            <a:pPr marL="342900" indent="-342900">
              <a:buSzPct val="80000"/>
              <a:buFont typeface="Arial" panose="020B0604020202020204" pitchFamily="34" charset="0"/>
              <a:buChar char="•"/>
            </a:pPr>
            <a:r>
              <a:rPr lang="nl-BE" b="0" i="0" dirty="0">
                <a:latin typeface="Proxima Nova Thin" panose="02000506030000020004" pitchFamily="2" charset="0"/>
              </a:rPr>
              <a:t>Text</a:t>
            </a:r>
          </a:p>
        </p:txBody>
      </p:sp>
      <p:pic>
        <p:nvPicPr>
          <p:cNvPr id="19" name="Afbeelding 38">
            <a:extLst>
              <a:ext uri="{FF2B5EF4-FFF2-40B4-BE49-F238E27FC236}">
                <a16:creationId xmlns:a16="http://schemas.microsoft.com/office/drawing/2014/main" id="{CC5FAF74-F217-334B-8E0A-019AE64F7AE6}"/>
              </a:ext>
            </a:extLst>
          </p:cNvPr>
          <p:cNvPicPr>
            <a:picLocks noChangeAspect="1"/>
          </p:cNvPicPr>
          <p:nvPr userDrawn="1"/>
        </p:nvPicPr>
        <p:blipFill>
          <a:blip r:embed="rId3">
            <a:duotone>
              <a:prstClr val="black"/>
              <a:schemeClr val="tx1">
                <a:tint val="45000"/>
                <a:satMod val="400000"/>
              </a:schemeClr>
            </a:duotone>
          </a:blip>
          <a:stretch>
            <a:fillRect/>
          </a:stretch>
        </p:blipFill>
        <p:spPr>
          <a:xfrm>
            <a:off x="420933" y="242534"/>
            <a:ext cx="207714" cy="322169"/>
          </a:xfrm>
          <a:prstGeom prst="rect">
            <a:avLst/>
          </a:prstGeom>
          <a:ln>
            <a:noFill/>
          </a:ln>
        </p:spPr>
      </p:pic>
      <p:sp>
        <p:nvSpPr>
          <p:cNvPr id="12" name="TextBox 11">
            <a:extLst>
              <a:ext uri="{FF2B5EF4-FFF2-40B4-BE49-F238E27FC236}">
                <a16:creationId xmlns:a16="http://schemas.microsoft.com/office/drawing/2014/main" id="{733C9BDD-614E-4542-969D-AB574139C082}"/>
              </a:ext>
            </a:extLst>
          </p:cNvPr>
          <p:cNvSpPr txBox="1"/>
          <p:nvPr userDrawn="1"/>
        </p:nvSpPr>
        <p:spPr>
          <a:xfrm>
            <a:off x="480701" y="954992"/>
            <a:ext cx="0" cy="0"/>
          </a:xfrm>
          <a:prstGeom prst="rect">
            <a:avLst/>
          </a:prstGeom>
        </p:spPr>
        <p:txBody>
          <a:bodyPr vert="horz" wrap="none" lIns="68580" tIns="34290" rIns="68580" bIns="34290" rtlCol="0" anchor="t">
            <a:noAutofit/>
          </a:bodyPr>
          <a:lstStyle/>
          <a:p>
            <a:pPr algn="l"/>
            <a:endParaRPr lang="en-US" sz="2400" b="1" i="0" dirty="0">
              <a:solidFill>
                <a:schemeClr val="tx1">
                  <a:lumMod val="50000"/>
                  <a:lumOff val="50000"/>
                </a:schemeClr>
              </a:solidFill>
              <a:latin typeface="Proxima Nova Semibold" panose="02000506030000020004" pitchFamily="2" charset="0"/>
            </a:endParaRPr>
          </a:p>
        </p:txBody>
      </p:sp>
      <p:sp>
        <p:nvSpPr>
          <p:cNvPr id="5" name="TextBox 4">
            <a:extLst>
              <a:ext uri="{FF2B5EF4-FFF2-40B4-BE49-F238E27FC236}">
                <a16:creationId xmlns:a16="http://schemas.microsoft.com/office/drawing/2014/main" id="{70ADD0F7-B80A-AF41-98AA-0D5BADE14375}"/>
              </a:ext>
            </a:extLst>
          </p:cNvPr>
          <p:cNvSpPr txBox="1"/>
          <p:nvPr userDrawn="1"/>
        </p:nvSpPr>
        <p:spPr>
          <a:xfrm>
            <a:off x="1232453" y="4800600"/>
            <a:ext cx="0" cy="0"/>
          </a:xfrm>
          <a:prstGeom prst="rect">
            <a:avLst/>
          </a:prstGeom>
        </p:spPr>
        <p:txBody>
          <a:bodyPr vert="horz" wrap="none" lIns="68580" tIns="34290" rIns="68580" bIns="34290" rtlCol="0" anchor="t">
            <a:noAutofit/>
          </a:bodyPr>
          <a:lstStyle/>
          <a:p>
            <a:pPr algn="l"/>
            <a:endParaRPr lang="en-US" sz="2400" b="1" i="0" dirty="0">
              <a:solidFill>
                <a:schemeClr val="tx1">
                  <a:lumMod val="50000"/>
                  <a:lumOff val="50000"/>
                </a:schemeClr>
              </a:solidFill>
              <a:latin typeface="Proxima Nova Semibold" panose="02000506030000020004" pitchFamily="2" charset="0"/>
            </a:endParaRPr>
          </a:p>
        </p:txBody>
      </p:sp>
    </p:spTree>
    <p:extLst>
      <p:ext uri="{BB962C8B-B14F-4D97-AF65-F5344CB8AC3E}">
        <p14:creationId xmlns:p14="http://schemas.microsoft.com/office/powerpoint/2010/main" val="34791646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grpSp>
        <p:nvGrpSpPr>
          <p:cNvPr id="16" name="Groeperen 15"/>
          <p:cNvGrpSpPr/>
          <p:nvPr userDrawn="1"/>
        </p:nvGrpSpPr>
        <p:grpSpPr>
          <a:xfrm>
            <a:off x="288003" y="216001"/>
            <a:ext cx="6033505" cy="4699106"/>
            <a:chOff x="288001" y="288000"/>
            <a:chExt cx="6033505" cy="6265475"/>
          </a:xfrm>
          <a:solidFill>
            <a:schemeClr val="accent1"/>
          </a:solidFill>
        </p:grpSpPr>
        <p:sp>
          <p:nvSpPr>
            <p:cNvPr id="12" name="Rechthoek 11"/>
            <p:cNvSpPr>
              <a:spLocks/>
            </p:cNvSpPr>
            <p:nvPr userDrawn="1"/>
          </p:nvSpPr>
          <p:spPr>
            <a:xfrm>
              <a:off x="288001" y="288000"/>
              <a:ext cx="4248000" cy="6265475"/>
            </a:xfrm>
            <a:prstGeom prst="rect">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latin typeface="FlandersArtSans-Regular" panose="00000500000000000000" pitchFamily="2" charset="0"/>
              </a:endParaRPr>
            </a:p>
          </p:txBody>
        </p:sp>
        <p:sp>
          <p:nvSpPr>
            <p:cNvPr id="13" name="Rechthoekige driehoek 12"/>
            <p:cNvSpPr/>
            <p:nvPr userDrawn="1"/>
          </p:nvSpPr>
          <p:spPr>
            <a:xfrm>
              <a:off x="4536000" y="288000"/>
              <a:ext cx="1785506" cy="6264000"/>
            </a:xfrm>
            <a:prstGeom prst="r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latin typeface="FlandersArtSans-Regular" panose="00000500000000000000" pitchFamily="2" charset="0"/>
              </a:endParaRPr>
            </a:p>
          </p:txBody>
        </p:sp>
      </p:grpSp>
      <p:sp>
        <p:nvSpPr>
          <p:cNvPr id="2" name="Titel 1"/>
          <p:cNvSpPr>
            <a:spLocks noGrp="1"/>
          </p:cNvSpPr>
          <p:nvPr>
            <p:ph type="ctrTitle"/>
          </p:nvPr>
        </p:nvSpPr>
        <p:spPr>
          <a:xfrm>
            <a:off x="1332000" y="1917001"/>
            <a:ext cx="3816000" cy="1457999"/>
          </a:xfrm>
        </p:spPr>
        <p:txBody>
          <a:bodyPr wrap="square" anchor="t" anchorCtr="0">
            <a:noAutofit/>
          </a:bodyPr>
          <a:lstStyle>
            <a:lvl1pPr algn="l">
              <a:lnSpc>
                <a:spcPts val="3900"/>
              </a:lnSpc>
              <a:defRPr sz="3900" b="0" i="0">
                <a:latin typeface="FlandersArtSans-Bold" panose="00000800000000000000" pitchFamily="2" charset="0"/>
                <a:cs typeface="FlandersArtSans-Bold" panose="00000800000000000000" pitchFamily="2" charset="0"/>
              </a:defRPr>
            </a:lvl1pPr>
          </a:lstStyle>
          <a:p>
            <a:r>
              <a:rPr lang="nl-NL"/>
              <a:t>Klik om de stijl te bewerken</a:t>
            </a:r>
            <a:endParaRPr lang="nl-BE"/>
          </a:p>
        </p:txBody>
      </p:sp>
      <p:sp>
        <p:nvSpPr>
          <p:cNvPr id="3" name="Ondertitel 2"/>
          <p:cNvSpPr>
            <a:spLocks noGrp="1"/>
          </p:cNvSpPr>
          <p:nvPr>
            <p:ph type="subTitle" idx="1"/>
          </p:nvPr>
        </p:nvSpPr>
        <p:spPr>
          <a:xfrm>
            <a:off x="1333577" y="3488229"/>
            <a:ext cx="3816000" cy="918000"/>
          </a:xfrm>
          <a:prstGeom prst="rect">
            <a:avLst/>
          </a:prstGeom>
        </p:spPr>
        <p:txBody>
          <a:bodyPr bIns="0">
            <a:noAutofit/>
          </a:bodyPr>
          <a:lstStyle>
            <a:lvl1pPr marL="0" indent="0" algn="l">
              <a:lnSpc>
                <a:spcPts val="1320"/>
              </a:lnSpc>
              <a:buNone/>
              <a:defRPr sz="12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nl-NL"/>
              <a:t>Klik om de ondertitelstijl van het model te bewerken</a:t>
            </a:r>
            <a:endParaRPr lang="nl-BE"/>
          </a:p>
        </p:txBody>
      </p:sp>
      <p:pic>
        <p:nvPicPr>
          <p:cNvPr id="8" name="Afbeelding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4801" y="313200"/>
            <a:ext cx="1848750" cy="540000"/>
          </a:xfrm>
          <a:prstGeom prst="rect">
            <a:avLst/>
          </a:prstGeom>
        </p:spPr>
      </p:pic>
      <p:sp>
        <p:nvSpPr>
          <p:cNvPr id="14" name="Tijdelijke aanduiding voor tekst 2"/>
          <p:cNvSpPr>
            <a:spLocks noGrp="1"/>
          </p:cNvSpPr>
          <p:nvPr>
            <p:ph idx="12" hasCustomPrompt="1"/>
          </p:nvPr>
        </p:nvSpPr>
        <p:spPr>
          <a:xfrm>
            <a:off x="504001" y="4533079"/>
            <a:ext cx="4773240" cy="264600"/>
          </a:xfrm>
          <a:prstGeom prst="rect">
            <a:avLst/>
          </a:prstGeom>
        </p:spPr>
        <p:txBody>
          <a:bodyPr vert="horz" lIns="0" tIns="0" rIns="0" bIns="0" rtlCol="0" anchor="t" anchorCtr="0">
            <a:noAutofit/>
          </a:bodyPr>
          <a:lstStyle>
            <a:lvl1pPr marL="0" indent="0">
              <a:buFontTx/>
              <a:buNone/>
              <a:defRPr sz="1300">
                <a:latin typeface="FlandersArtSans-Regular" panose="00000500000000000000" pitchFamily="2" charset="0"/>
              </a:defRPr>
            </a:lvl1pPr>
            <a:lvl5pPr>
              <a:defRPr>
                <a:latin typeface="FlandersArtSans-Regular" panose="00000500000000000000" pitchFamily="2" charset="0"/>
              </a:defRPr>
            </a:lvl5pPr>
          </a:lstStyle>
          <a:p>
            <a:pPr lvl="0"/>
            <a:r>
              <a:rPr lang="nl-NL"/>
              <a:t>KLIK OM DE MODELSTIJLEN TE BEWERKEN</a:t>
            </a:r>
          </a:p>
          <a:p>
            <a:pPr lvl="4"/>
            <a:endParaRPr lang="nl-BE"/>
          </a:p>
        </p:txBody>
      </p:sp>
    </p:spTree>
    <p:extLst>
      <p:ext uri="{BB962C8B-B14F-4D97-AF65-F5344CB8AC3E}">
        <p14:creationId xmlns:p14="http://schemas.microsoft.com/office/powerpoint/2010/main" val="12735134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eldia">
    <p:spTree>
      <p:nvGrpSpPr>
        <p:cNvPr id="1" name=""/>
        <p:cNvGrpSpPr/>
        <p:nvPr/>
      </p:nvGrpSpPr>
      <p:grpSpPr>
        <a:xfrm>
          <a:off x="0" y="0"/>
          <a:ext cx="0" cy="0"/>
          <a:chOff x="0" y="0"/>
          <a:chExt cx="0" cy="0"/>
        </a:xfrm>
      </p:grpSpPr>
      <p:grpSp>
        <p:nvGrpSpPr>
          <p:cNvPr id="12" name="Groeperen 11"/>
          <p:cNvGrpSpPr/>
          <p:nvPr userDrawn="1"/>
        </p:nvGrpSpPr>
        <p:grpSpPr>
          <a:xfrm>
            <a:off x="288000" y="214894"/>
            <a:ext cx="8553506" cy="4699106"/>
            <a:chOff x="288000" y="288000"/>
            <a:chExt cx="8553506" cy="6265475"/>
          </a:xfrm>
          <a:solidFill>
            <a:schemeClr val="accent1"/>
          </a:solidFill>
        </p:grpSpPr>
        <p:sp>
          <p:nvSpPr>
            <p:cNvPr id="10" name="Rechthoek 9"/>
            <p:cNvSpPr>
              <a:spLocks/>
            </p:cNvSpPr>
            <p:nvPr userDrawn="1"/>
          </p:nvSpPr>
          <p:spPr>
            <a:xfrm>
              <a:off x="288000" y="288000"/>
              <a:ext cx="6767999" cy="6265475"/>
            </a:xfrm>
            <a:prstGeom prst="rect">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latin typeface="FlandersArtSans-Regular" panose="00000500000000000000" pitchFamily="2" charset="0"/>
              </a:endParaRPr>
            </a:p>
          </p:txBody>
        </p:sp>
        <p:sp>
          <p:nvSpPr>
            <p:cNvPr id="11" name="Rechthoekige driehoek 10"/>
            <p:cNvSpPr/>
            <p:nvPr userDrawn="1"/>
          </p:nvSpPr>
          <p:spPr>
            <a:xfrm>
              <a:off x="7056000" y="288000"/>
              <a:ext cx="1785506" cy="6264000"/>
            </a:xfrm>
            <a:prstGeom prst="r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latin typeface="FlandersArtSans-Regular" panose="00000500000000000000" pitchFamily="2" charset="0"/>
              </a:endParaRPr>
            </a:p>
          </p:txBody>
        </p:sp>
      </p:grpSp>
      <p:sp>
        <p:nvSpPr>
          <p:cNvPr id="2" name="Titel 1"/>
          <p:cNvSpPr>
            <a:spLocks noGrp="1"/>
          </p:cNvSpPr>
          <p:nvPr>
            <p:ph type="ctrTitle"/>
          </p:nvPr>
        </p:nvSpPr>
        <p:spPr>
          <a:xfrm>
            <a:off x="2304000" y="1890002"/>
            <a:ext cx="5342082" cy="1184783"/>
          </a:xfrm>
        </p:spPr>
        <p:txBody>
          <a:bodyPr anchor="b" anchorCtr="0">
            <a:noAutofit/>
          </a:bodyPr>
          <a:lstStyle>
            <a:lvl1pPr algn="l">
              <a:lnSpc>
                <a:spcPts val="4050"/>
              </a:lnSpc>
              <a:defRPr sz="4100" b="0" i="0">
                <a:latin typeface="FlandersArtSans-Bold" panose="00000800000000000000" pitchFamily="2" charset="0"/>
                <a:cs typeface="FlandersArtSans-Bold" panose="00000800000000000000" pitchFamily="2" charset="0"/>
              </a:defRPr>
            </a:lvl1pPr>
          </a:lstStyle>
          <a:p>
            <a:r>
              <a:rPr lang="nl-NL"/>
              <a:t>Klik om de stijl te bewerken</a:t>
            </a:r>
            <a:endParaRPr lang="nl-BE"/>
          </a:p>
        </p:txBody>
      </p:sp>
      <p:sp>
        <p:nvSpPr>
          <p:cNvPr id="3" name="Ondertitel 2"/>
          <p:cNvSpPr>
            <a:spLocks noGrp="1"/>
          </p:cNvSpPr>
          <p:nvPr>
            <p:ph type="subTitle" idx="1"/>
          </p:nvPr>
        </p:nvSpPr>
        <p:spPr>
          <a:xfrm>
            <a:off x="2304000" y="3131027"/>
            <a:ext cx="5354606" cy="790281"/>
          </a:xfrm>
          <a:prstGeom prst="rect">
            <a:avLst/>
          </a:prstGeom>
        </p:spPr>
        <p:txBody>
          <a:bodyPr bIns="0">
            <a:noAutofit/>
          </a:bodyPr>
          <a:lstStyle>
            <a:lvl1pPr marL="0" indent="0" algn="l">
              <a:lnSpc>
                <a:spcPts val="1320"/>
              </a:lnSpc>
              <a:buNone/>
              <a:defRPr sz="12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nl-NL"/>
              <a:t>Klik om de ondertitelstijl van het model te bewerken</a:t>
            </a:r>
            <a:endParaRPr lang="nl-BE"/>
          </a:p>
        </p:txBody>
      </p:sp>
      <p:sp>
        <p:nvSpPr>
          <p:cNvPr id="13" name="Tijdelijke aanduiding voor tekst 2"/>
          <p:cNvSpPr>
            <a:spLocks noGrp="1"/>
          </p:cNvSpPr>
          <p:nvPr>
            <p:ph idx="12" hasCustomPrompt="1"/>
          </p:nvPr>
        </p:nvSpPr>
        <p:spPr>
          <a:xfrm>
            <a:off x="504001" y="4533079"/>
            <a:ext cx="4773240" cy="264600"/>
          </a:xfrm>
          <a:prstGeom prst="rect">
            <a:avLst/>
          </a:prstGeom>
        </p:spPr>
        <p:txBody>
          <a:bodyPr vert="horz" lIns="0" tIns="0" rIns="0" bIns="0" rtlCol="0" anchor="t" anchorCtr="0">
            <a:noAutofit/>
          </a:bodyPr>
          <a:lstStyle>
            <a:lvl1pPr marL="0" indent="0">
              <a:buFontTx/>
              <a:buNone/>
              <a:defRPr sz="1300">
                <a:latin typeface="FlandersArtSans-Regular" panose="00000500000000000000" pitchFamily="2" charset="0"/>
              </a:defRPr>
            </a:lvl1pPr>
            <a:lvl5pPr>
              <a:defRPr>
                <a:latin typeface="FlandersArtSans-Regular" panose="00000500000000000000" pitchFamily="2" charset="0"/>
              </a:defRPr>
            </a:lvl5pPr>
          </a:lstStyle>
          <a:p>
            <a:pPr lvl="0"/>
            <a:r>
              <a:rPr lang="nl-NL"/>
              <a:t>KLIK OM DE MODELSTIJLEN TE BEWERKEN</a:t>
            </a:r>
          </a:p>
          <a:p>
            <a:pPr lvl="4"/>
            <a:endParaRPr lang="nl-BE"/>
          </a:p>
        </p:txBody>
      </p:sp>
    </p:spTree>
    <p:extLst>
      <p:ext uri="{BB962C8B-B14F-4D97-AF65-F5344CB8AC3E}">
        <p14:creationId xmlns:p14="http://schemas.microsoft.com/office/powerpoint/2010/main" val="4018750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iteldia">
    <p:spTree>
      <p:nvGrpSpPr>
        <p:cNvPr id="1" name=""/>
        <p:cNvGrpSpPr/>
        <p:nvPr/>
      </p:nvGrpSpPr>
      <p:grpSpPr>
        <a:xfrm>
          <a:off x="0" y="0"/>
          <a:ext cx="0" cy="0"/>
          <a:chOff x="0" y="0"/>
          <a:chExt cx="0" cy="0"/>
        </a:xfrm>
      </p:grpSpPr>
      <p:grpSp>
        <p:nvGrpSpPr>
          <p:cNvPr id="4" name="Groeperen 3"/>
          <p:cNvGrpSpPr/>
          <p:nvPr userDrawn="1"/>
        </p:nvGrpSpPr>
        <p:grpSpPr>
          <a:xfrm>
            <a:off x="1476003" y="216001"/>
            <a:ext cx="7379999" cy="4699106"/>
            <a:chOff x="1476000" y="288000"/>
            <a:chExt cx="7379999" cy="6265475"/>
          </a:xfrm>
          <a:solidFill>
            <a:schemeClr val="accent1"/>
          </a:solidFill>
        </p:grpSpPr>
        <p:sp>
          <p:nvSpPr>
            <p:cNvPr id="8" name="Rechthoek 7"/>
            <p:cNvSpPr>
              <a:spLocks/>
            </p:cNvSpPr>
            <p:nvPr userDrawn="1"/>
          </p:nvSpPr>
          <p:spPr>
            <a:xfrm>
              <a:off x="3277896" y="288000"/>
              <a:ext cx="5578103" cy="6265475"/>
            </a:xfrm>
            <a:prstGeom prst="rect">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latin typeface="FlandersArtSans-Regular" panose="00000500000000000000" pitchFamily="2" charset="0"/>
              </a:endParaRPr>
            </a:p>
          </p:txBody>
        </p:sp>
        <p:sp>
          <p:nvSpPr>
            <p:cNvPr id="10" name="Rechthoekige driehoek 9"/>
            <p:cNvSpPr/>
            <p:nvPr userDrawn="1"/>
          </p:nvSpPr>
          <p:spPr>
            <a:xfrm flipH="1">
              <a:off x="1476000" y="288000"/>
              <a:ext cx="1800000" cy="6264000"/>
            </a:xfrm>
            <a:prstGeom prst="r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latin typeface="FlandersArtSans-Regular" panose="00000500000000000000" pitchFamily="2" charset="0"/>
              </a:endParaRPr>
            </a:p>
          </p:txBody>
        </p:sp>
      </p:grpSp>
      <p:sp>
        <p:nvSpPr>
          <p:cNvPr id="2" name="Titel 1"/>
          <p:cNvSpPr>
            <a:spLocks noGrp="1"/>
          </p:cNvSpPr>
          <p:nvPr>
            <p:ph type="ctrTitle"/>
          </p:nvPr>
        </p:nvSpPr>
        <p:spPr>
          <a:xfrm>
            <a:off x="3996052" y="1578431"/>
            <a:ext cx="3816000" cy="1863000"/>
          </a:xfrm>
        </p:spPr>
        <p:txBody>
          <a:bodyPr anchor="t" anchorCtr="0">
            <a:noAutofit/>
          </a:bodyPr>
          <a:lstStyle>
            <a:lvl1pPr algn="l">
              <a:lnSpc>
                <a:spcPts val="4050"/>
              </a:lnSpc>
              <a:defRPr sz="4100"/>
            </a:lvl1pPr>
          </a:lstStyle>
          <a:p>
            <a:r>
              <a:rPr lang="nl-NL"/>
              <a:t>Klik om de stijl te bewerken</a:t>
            </a:r>
            <a:endParaRPr lang="nl-BE"/>
          </a:p>
        </p:txBody>
      </p:sp>
      <p:sp>
        <p:nvSpPr>
          <p:cNvPr id="3" name="Ondertitel 2"/>
          <p:cNvSpPr>
            <a:spLocks noGrp="1"/>
          </p:cNvSpPr>
          <p:nvPr>
            <p:ph type="subTitle" idx="1"/>
          </p:nvPr>
        </p:nvSpPr>
        <p:spPr>
          <a:xfrm>
            <a:off x="4000832" y="3473717"/>
            <a:ext cx="3816000" cy="918000"/>
          </a:xfrm>
          <a:prstGeom prst="rect">
            <a:avLst/>
          </a:prstGeom>
        </p:spPr>
        <p:txBody>
          <a:bodyPr bIns="0">
            <a:noAutofit/>
          </a:bodyPr>
          <a:lstStyle>
            <a:lvl1pPr marL="0" indent="0" algn="l">
              <a:lnSpc>
                <a:spcPts val="1320"/>
              </a:lnSpc>
              <a:spcBef>
                <a:spcPts val="0"/>
              </a:spcBef>
              <a:buNone/>
              <a:defRPr sz="12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nl-NL"/>
              <a:t>Klik om de ondertitelstijl van het model te bewerken</a:t>
            </a:r>
            <a:endParaRPr lang="nl-BE"/>
          </a:p>
        </p:txBody>
      </p:sp>
      <p:pic>
        <p:nvPicPr>
          <p:cNvPr id="6" name="Afbeelding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8402" y="346274"/>
            <a:ext cx="1848750" cy="540000"/>
          </a:xfrm>
          <a:prstGeom prst="rect">
            <a:avLst/>
          </a:prstGeom>
        </p:spPr>
      </p:pic>
      <p:sp>
        <p:nvSpPr>
          <p:cNvPr id="12" name="Tijdelijke aanduiding voor tekst 2"/>
          <p:cNvSpPr>
            <a:spLocks noGrp="1"/>
          </p:cNvSpPr>
          <p:nvPr>
            <p:ph idx="12" hasCustomPrompt="1"/>
          </p:nvPr>
        </p:nvSpPr>
        <p:spPr>
          <a:xfrm>
            <a:off x="3636022" y="4533079"/>
            <a:ext cx="4773240" cy="264600"/>
          </a:xfrm>
          <a:prstGeom prst="rect">
            <a:avLst/>
          </a:prstGeom>
        </p:spPr>
        <p:txBody>
          <a:bodyPr vert="horz" lIns="0" tIns="0" rIns="0" bIns="0" rtlCol="0" anchor="t" anchorCtr="0">
            <a:noAutofit/>
          </a:bodyPr>
          <a:lstStyle>
            <a:lvl1pPr marL="0" indent="0" algn="r">
              <a:buFontTx/>
              <a:buNone/>
              <a:defRPr sz="1300">
                <a:latin typeface="FlandersArtSans-Regular" panose="00000500000000000000" pitchFamily="2" charset="0"/>
              </a:defRPr>
            </a:lvl1pPr>
            <a:lvl5pPr algn="r">
              <a:defRPr>
                <a:latin typeface="FlandersArtSans-Regular" panose="00000500000000000000" pitchFamily="2" charset="0"/>
              </a:defRPr>
            </a:lvl5pPr>
          </a:lstStyle>
          <a:p>
            <a:pPr lvl="0"/>
            <a:r>
              <a:rPr lang="nl-NL"/>
              <a:t>KLIK OM DE MODELSTIJLEN TE BEWERKEN</a:t>
            </a:r>
          </a:p>
          <a:p>
            <a:pPr lvl="4"/>
            <a:endParaRPr lang="nl-BE"/>
          </a:p>
        </p:txBody>
      </p:sp>
    </p:spTree>
    <p:extLst>
      <p:ext uri="{BB962C8B-B14F-4D97-AF65-F5344CB8AC3E}">
        <p14:creationId xmlns:p14="http://schemas.microsoft.com/office/powerpoint/2010/main" val="3384214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angepaste indeling">
    <p:spTree>
      <p:nvGrpSpPr>
        <p:cNvPr id="1" name=""/>
        <p:cNvGrpSpPr/>
        <p:nvPr/>
      </p:nvGrpSpPr>
      <p:grpSpPr>
        <a:xfrm>
          <a:off x="0" y="0"/>
          <a:ext cx="0" cy="0"/>
          <a:chOff x="0" y="0"/>
          <a:chExt cx="0" cy="0"/>
        </a:xfrm>
      </p:grpSpPr>
      <p:grpSp>
        <p:nvGrpSpPr>
          <p:cNvPr id="11" name="Groep 10"/>
          <p:cNvGrpSpPr/>
          <p:nvPr userDrawn="1"/>
        </p:nvGrpSpPr>
        <p:grpSpPr>
          <a:xfrm>
            <a:off x="-1" y="0"/>
            <a:ext cx="6228000" cy="5143500"/>
            <a:chOff x="288001" y="288000"/>
            <a:chExt cx="6033505" cy="6265475"/>
          </a:xfrm>
          <a:solidFill>
            <a:schemeClr val="accent1"/>
          </a:solidFill>
        </p:grpSpPr>
        <p:sp>
          <p:nvSpPr>
            <p:cNvPr id="9" name="Rechthoek 8"/>
            <p:cNvSpPr>
              <a:spLocks/>
            </p:cNvSpPr>
            <p:nvPr userDrawn="1"/>
          </p:nvSpPr>
          <p:spPr>
            <a:xfrm flipV="1">
              <a:off x="288001" y="288000"/>
              <a:ext cx="4248000" cy="6265475"/>
            </a:xfrm>
            <a:prstGeom prst="rect">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10" name="Rechthoekige driehoek 9"/>
            <p:cNvSpPr/>
            <p:nvPr userDrawn="1"/>
          </p:nvSpPr>
          <p:spPr>
            <a:xfrm flipV="1">
              <a:off x="4536000" y="288000"/>
              <a:ext cx="1785506" cy="6264000"/>
            </a:xfrm>
            <a:prstGeom prst="rtTriangle">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grpSp>
      <p:sp>
        <p:nvSpPr>
          <p:cNvPr id="7" name="Tijdelijke aanduiding voor dianummer 6"/>
          <p:cNvSpPr>
            <a:spLocks noGrp="1"/>
          </p:cNvSpPr>
          <p:nvPr>
            <p:ph type="sldNum" sz="quarter" idx="12"/>
          </p:nvPr>
        </p:nvSpPr>
        <p:spPr>
          <a:xfrm>
            <a:off x="6876017" y="4746210"/>
            <a:ext cx="2141621" cy="273844"/>
          </a:xfrm>
          <a:prstGeom prst="rect">
            <a:avLst/>
          </a:prstGeom>
        </p:spPr>
        <p:txBody>
          <a:bodyPr/>
          <a:lstStyle>
            <a:lvl1pPr>
              <a:defRPr sz="700">
                <a:latin typeface="FlandersArtSans-Regular" panose="00000500000000000000" pitchFamily="2" charset="0"/>
              </a:defRPr>
            </a:lvl1pPr>
          </a:lstStyle>
          <a:p>
            <a:fld id="{7749CDD0-7D77-4D23-9A27-F361E39BA472}" type="datetime1">
              <a:rPr lang="nl-BE" smtClean="0"/>
              <a:pPr/>
              <a:t>26/02/2021</a:t>
            </a:fld>
            <a:r>
              <a:rPr lang="nl-BE"/>
              <a:t> </a:t>
            </a:r>
            <a:r>
              <a:rPr lang="nl-BE" b="1"/>
              <a:t>│</a:t>
            </a:r>
            <a:fld id="{B263F6C6-2226-4286-8995-C42CB1E7C290}" type="slidenum">
              <a:rPr lang="nl-BE" smtClean="0"/>
              <a:pPr/>
              <a:t>‹#›</a:t>
            </a:fld>
            <a:endParaRPr lang="nl-BE"/>
          </a:p>
        </p:txBody>
      </p:sp>
      <p:sp>
        <p:nvSpPr>
          <p:cNvPr id="8" name="Titel 1"/>
          <p:cNvSpPr>
            <a:spLocks noGrp="1"/>
          </p:cNvSpPr>
          <p:nvPr>
            <p:ph type="ctrTitle"/>
          </p:nvPr>
        </p:nvSpPr>
        <p:spPr>
          <a:xfrm>
            <a:off x="1332003" y="567635"/>
            <a:ext cx="3456131" cy="1350000"/>
          </a:xfrm>
        </p:spPr>
        <p:txBody>
          <a:bodyPr anchor="b" anchorCtr="0">
            <a:noAutofit/>
          </a:bodyPr>
          <a:lstStyle>
            <a:lvl1pPr algn="l">
              <a:lnSpc>
                <a:spcPts val="2850"/>
              </a:lnSpc>
              <a:defRPr sz="2800" b="0" i="0">
                <a:latin typeface="FlandersArtSans-Bold" panose="00000800000000000000" pitchFamily="2" charset="0"/>
                <a:cs typeface="FlandersArtSans-Bold" panose="00000800000000000000" pitchFamily="2" charset="0"/>
              </a:defRPr>
            </a:lvl1pPr>
          </a:lstStyle>
          <a:p>
            <a:r>
              <a:rPr lang="nl-NL"/>
              <a:t>Klik om de stijl te bewerken</a:t>
            </a:r>
            <a:endParaRPr lang="nl-BE"/>
          </a:p>
        </p:txBody>
      </p:sp>
      <p:sp>
        <p:nvSpPr>
          <p:cNvPr id="5" name="Tijdelijke aanduiding voor inhoud 4"/>
          <p:cNvSpPr>
            <a:spLocks noGrp="1"/>
          </p:cNvSpPr>
          <p:nvPr>
            <p:ph sz="quarter" idx="13"/>
          </p:nvPr>
        </p:nvSpPr>
        <p:spPr>
          <a:xfrm>
            <a:off x="1332000" y="2240587"/>
            <a:ext cx="3112678" cy="2077574"/>
          </a:xfrm>
        </p:spPr>
        <p:txBody>
          <a:bodyPr/>
          <a:lstStyle>
            <a:lvl1pPr marL="0" indent="0">
              <a:lnSpc>
                <a:spcPts val="1875"/>
              </a:lnSpc>
              <a:spcBef>
                <a:spcPts val="0"/>
              </a:spcBef>
              <a:buFontTx/>
              <a:buNone/>
              <a:defRPr sz="1600">
                <a:latin typeface="FlandersArtSans-Regular" panose="00000500000000000000" pitchFamily="2" charset="0"/>
              </a:defRPr>
            </a:lvl1pPr>
            <a:lvl2pPr>
              <a:defRPr sz="1400"/>
            </a:lvl2pPr>
            <a:lvl3pPr>
              <a:defRPr sz="1400"/>
            </a:lvl3pPr>
            <a:lvl4pPr>
              <a:defRPr sz="1400"/>
            </a:lvl4pPr>
            <a:lvl5pPr>
              <a:defRPr sz="1400"/>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pic>
        <p:nvPicPr>
          <p:cNvPr id="12" name="Afbeelding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4801" y="313200"/>
            <a:ext cx="1848750" cy="540000"/>
          </a:xfrm>
          <a:prstGeom prst="rect">
            <a:avLst/>
          </a:prstGeom>
        </p:spPr>
      </p:pic>
    </p:spTree>
    <p:extLst>
      <p:ext uri="{BB962C8B-B14F-4D97-AF65-F5344CB8AC3E}">
        <p14:creationId xmlns:p14="http://schemas.microsoft.com/office/powerpoint/2010/main" val="3210186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31"/>
        <p:cNvGrpSpPr/>
        <p:nvPr/>
      </p:nvGrpSpPr>
      <p:grpSpPr>
        <a:xfrm>
          <a:off x="0" y="0"/>
          <a:ext cx="0" cy="0"/>
          <a:chOff x="0" y="0"/>
          <a:chExt cx="0" cy="0"/>
        </a:xfrm>
      </p:grpSpPr>
      <p:sp>
        <p:nvSpPr>
          <p:cNvPr id="32" name="Google Shape;32;p5"/>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5" name="Google Shape;35;p6"/>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36" name="Google Shape;36;p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37" name="Google Shape;37;p6"/>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8" name="Google Shape;38;p6"/>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9" name="Google Shape;39;p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42" name="Google Shape;42;p7"/>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pic>
        <p:nvPicPr>
          <p:cNvPr id="43" name="Google Shape;43;p7"/>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44" name="Google Shape;44;p7"/>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45" name="Google Shape;45;p7"/>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46" name="Google Shape;46;p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47"/>
        <p:cNvGrpSpPr/>
        <p:nvPr/>
      </p:nvGrpSpPr>
      <p:grpSpPr>
        <a:xfrm>
          <a:off x="0" y="0"/>
          <a:ext cx="0" cy="0"/>
          <a:chOff x="0" y="0"/>
          <a:chExt cx="0" cy="0"/>
        </a:xfrm>
      </p:grpSpPr>
      <p:pic>
        <p:nvPicPr>
          <p:cNvPr id="48" name="Google Shape;48;p8"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49" name="Google Shape;49;p8"/>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50" name="Google Shape;50;p8"/>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51" name="Google Shape;51;p8"/>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52"/>
        <p:cNvGrpSpPr/>
        <p:nvPr/>
      </p:nvGrpSpPr>
      <p:grpSpPr>
        <a:xfrm>
          <a:off x="0" y="0"/>
          <a:ext cx="0" cy="0"/>
          <a:chOff x="0" y="0"/>
          <a:chExt cx="0" cy="0"/>
        </a:xfrm>
      </p:grpSpPr>
      <p:sp>
        <p:nvSpPr>
          <p:cNvPr id="53" name="Google Shape;53;p9"/>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pic>
        <p:nvPicPr>
          <p:cNvPr id="54" name="Google Shape;54;p9"/>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55" name="Google Shape;55;p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56" name="Google Shape;56;p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57"/>
        <p:cNvGrpSpPr/>
        <p:nvPr/>
      </p:nvGrpSpPr>
      <p:grpSpPr>
        <a:xfrm>
          <a:off x="0" y="0"/>
          <a:ext cx="0" cy="0"/>
          <a:chOff x="0" y="0"/>
          <a:chExt cx="0" cy="0"/>
        </a:xfrm>
      </p:grpSpPr>
      <p:pic>
        <p:nvPicPr>
          <p:cNvPr id="58" name="Google Shape;58;p10"/>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59" name="Google Shape;59;p10"/>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60" name="Google Shape;60;p10"/>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61" name="Google Shape;61;p10"/>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rtl="0">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rtl="0">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rtl="0">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rtl="0">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62" name="Google Shape;62;p10"/>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63" name="Google Shape;63;p10"/>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ussentitel 2">
    <p:spTree>
      <p:nvGrpSpPr>
        <p:cNvPr id="1" name=""/>
        <p:cNvGrpSpPr/>
        <p:nvPr/>
      </p:nvGrpSpPr>
      <p:grpSpPr>
        <a:xfrm>
          <a:off x="0" y="0"/>
          <a:ext cx="0" cy="0"/>
          <a:chOff x="0" y="0"/>
          <a:chExt cx="0" cy="0"/>
        </a:xfrm>
      </p:grpSpPr>
      <p:pic>
        <p:nvPicPr>
          <p:cNvPr id="10" name="image1.png"/>
          <p:cNvPicPr/>
          <p:nvPr/>
        </p:nvPicPr>
        <p:blipFill>
          <a:blip r:embed="rId2"/>
          <a:srcRect l="763" t="1399" r="6439" b="3435"/>
          <a:stretch>
            <a:fillRect/>
          </a:stretch>
        </p:blipFill>
        <p:spPr>
          <a:xfrm>
            <a:off x="323527" y="-1"/>
            <a:ext cx="8820473" cy="5143501"/>
          </a:xfrm>
          <a:prstGeom prst="rect">
            <a:avLst/>
          </a:prstGeom>
          <a:ln w="12700">
            <a:miter lim="400000"/>
          </a:ln>
        </p:spPr>
      </p:pic>
      <p:sp>
        <p:nvSpPr>
          <p:cNvPr id="5" name="Subtitle 2"/>
          <p:cNvSpPr>
            <a:spLocks noGrp="1"/>
          </p:cNvSpPr>
          <p:nvPr>
            <p:ph type="subTitle" idx="1"/>
          </p:nvPr>
        </p:nvSpPr>
        <p:spPr>
          <a:xfrm>
            <a:off x="1813992" y="3705876"/>
            <a:ext cx="6858000" cy="1241822"/>
          </a:xfrm>
        </p:spPr>
        <p:txBody>
          <a:bodyPr/>
          <a:lstStyle>
            <a:lvl1pPr marL="0" indent="0" algn="r">
              <a:buNone/>
              <a:defRPr sz="1800">
                <a:solidFill>
                  <a:schemeClr val="tx2"/>
                </a:solidFill>
                <a:latin typeface="FlandersArtSans-Regular" panose="00000500000000000000" pitchFamily="2" charset="0"/>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6" name="Shape 7"/>
          <p:cNvSpPr>
            <a:spLocks noGrp="1"/>
          </p:cNvSpPr>
          <p:nvPr>
            <p:ph type="title"/>
          </p:nvPr>
        </p:nvSpPr>
        <p:spPr>
          <a:xfrm>
            <a:off x="899594" y="1501902"/>
            <a:ext cx="7772401" cy="2095966"/>
          </a:xfrm>
          <a:prstGeom prst="rect">
            <a:avLst/>
          </a:prstGeom>
        </p:spPr>
        <p:txBody>
          <a:bodyPr anchor="b"/>
          <a:lstStyle>
            <a:lvl1pPr algn="r">
              <a:defRPr sz="2700">
                <a:latin typeface="+mn-lt"/>
              </a:defRPr>
            </a:lvl1pPr>
          </a:lstStyle>
          <a:p>
            <a:pPr lvl="0">
              <a:defRPr sz="1800" b="0"/>
            </a:pPr>
            <a:r>
              <a:rPr lang="en-US" sz="2700" b="1"/>
              <a:t>Click to edit Master title style</a:t>
            </a:r>
            <a:endParaRPr sz="2700" b="1"/>
          </a:p>
        </p:txBody>
      </p:sp>
    </p:spTree>
    <p:extLst>
      <p:ext uri="{BB962C8B-B14F-4D97-AF65-F5344CB8AC3E}">
        <p14:creationId xmlns:p14="http://schemas.microsoft.com/office/powerpoint/2010/main" val="2212504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23.xml"/><Relationship Id="rId7" Type="http://schemas.openxmlformats.org/officeDocument/2006/relationships/image" Target="../media/image17.png"/><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image" Target="../media/image16.png"/><Relationship Id="rId5" Type="http://schemas.openxmlformats.org/officeDocument/2006/relationships/theme" Target="../theme/theme2.xml"/><Relationship Id="rId4" Type="http://schemas.openxmlformats.org/officeDocument/2006/relationships/slideLayout" Target="../slideLayouts/slideLayout24.xml"/><Relationship Id="rId9" Type="http://schemas.openxmlformats.org/officeDocument/2006/relationships/image" Target="../media/image19.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8" name="Google Shape;8;p1"/>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7" r:id="rId10"/>
    <p:sldLayoutId id="2147483725" r:id="rId11"/>
    <p:sldLayoutId id="2147483726"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1296000" y="567000"/>
            <a:ext cx="7416000" cy="837000"/>
          </a:xfrm>
          <a:prstGeom prst="rect">
            <a:avLst/>
          </a:prstGeom>
        </p:spPr>
        <p:txBody>
          <a:bodyPr vert="horz" lIns="0" tIns="0" rIns="0" bIns="0" rtlCol="0" anchor="t" anchorCtr="0">
            <a:noAutofit/>
          </a:bodyPr>
          <a:lstStyle/>
          <a:p>
            <a:r>
              <a:rPr lang="nl-NL"/>
              <a:t>Klik om de stijl te bewerken</a:t>
            </a:r>
            <a:endParaRPr lang="nl-BE"/>
          </a:p>
        </p:txBody>
      </p:sp>
      <p:sp>
        <p:nvSpPr>
          <p:cNvPr id="7" name="Tijdelijke aanduiding voor datum 3"/>
          <p:cNvSpPr>
            <a:spLocks noGrp="1"/>
          </p:cNvSpPr>
          <p:nvPr>
            <p:ph type="dt" sz="half" idx="2"/>
          </p:nvPr>
        </p:nvSpPr>
        <p:spPr>
          <a:xfrm>
            <a:off x="3050875" y="4754700"/>
            <a:ext cx="900000" cy="270000"/>
          </a:xfrm>
          <a:prstGeom prst="rect">
            <a:avLst/>
          </a:prstGeom>
        </p:spPr>
        <p:txBody>
          <a:bodyPr vert="horz" lIns="91440" tIns="45720" rIns="91440" bIns="45720" rtlCol="0" anchor="ctr"/>
          <a:lstStyle>
            <a:lvl1pPr algn="l">
              <a:defRPr sz="900">
                <a:solidFill>
                  <a:schemeClr val="tx1">
                    <a:tint val="75000"/>
                  </a:schemeClr>
                </a:solidFill>
                <a:latin typeface="FlandersArtSans-Regular" panose="00000500000000000000" pitchFamily="2" charset="0"/>
              </a:defRPr>
            </a:lvl1pPr>
          </a:lstStyle>
          <a:p>
            <a:fld id="{FD6BEBD5-99F3-4C1B-B5AF-C9279F4847C2}" type="datetimeFigureOut">
              <a:rPr lang="nl-BE" smtClean="0"/>
              <a:pPr/>
              <a:t>26/02/2021</a:t>
            </a:fld>
            <a:endParaRPr lang="nl-BE"/>
          </a:p>
        </p:txBody>
      </p:sp>
      <p:sp>
        <p:nvSpPr>
          <p:cNvPr id="8" name="Tijdelijke aanduiding voor voettekst 4"/>
          <p:cNvSpPr>
            <a:spLocks noGrp="1"/>
          </p:cNvSpPr>
          <p:nvPr>
            <p:ph type="ftr" sz="quarter" idx="3"/>
          </p:nvPr>
        </p:nvSpPr>
        <p:spPr>
          <a:xfrm>
            <a:off x="3993393" y="4754700"/>
            <a:ext cx="1890000" cy="270000"/>
          </a:xfrm>
          <a:prstGeom prst="rect">
            <a:avLst/>
          </a:prstGeom>
        </p:spPr>
        <p:txBody>
          <a:bodyPr vert="horz" lIns="91440" tIns="45720" rIns="91440" bIns="45720" rtlCol="0" anchor="ctr"/>
          <a:lstStyle>
            <a:lvl1pPr algn="ctr">
              <a:defRPr sz="900">
                <a:solidFill>
                  <a:schemeClr val="tx1">
                    <a:tint val="75000"/>
                  </a:schemeClr>
                </a:solidFill>
                <a:latin typeface="FlandersArtSans-Regular" panose="00000500000000000000" pitchFamily="2" charset="0"/>
              </a:defRPr>
            </a:lvl1pPr>
          </a:lstStyle>
          <a:p>
            <a:endParaRPr lang="nl-BE"/>
          </a:p>
        </p:txBody>
      </p:sp>
      <p:sp>
        <p:nvSpPr>
          <p:cNvPr id="9" name="Tijdelijke aanduiding voor dianummer 5"/>
          <p:cNvSpPr>
            <a:spLocks noGrp="1"/>
          </p:cNvSpPr>
          <p:nvPr>
            <p:ph type="sldNum" sz="quarter" idx="4"/>
          </p:nvPr>
        </p:nvSpPr>
        <p:spPr>
          <a:xfrm>
            <a:off x="5944611" y="4754700"/>
            <a:ext cx="540000" cy="270000"/>
          </a:xfrm>
          <a:prstGeom prst="rect">
            <a:avLst/>
          </a:prstGeom>
        </p:spPr>
        <p:txBody>
          <a:bodyPr vert="horz" lIns="91440" tIns="45720" rIns="91440" bIns="45720" rtlCol="0" anchor="ctr"/>
          <a:lstStyle>
            <a:lvl1pPr algn="r">
              <a:defRPr sz="800">
                <a:solidFill>
                  <a:schemeClr val="tx1">
                    <a:tint val="75000"/>
                  </a:schemeClr>
                </a:solidFill>
                <a:latin typeface="FlandersArtSans-Regular" panose="00000500000000000000" pitchFamily="2" charset="0"/>
              </a:defRPr>
            </a:lvl1pPr>
          </a:lstStyle>
          <a:p>
            <a:fld id="{492AD3B4-D906-4191-84FB-4FE613E48036}" type="slidenum">
              <a:rPr lang="nl-BE" smtClean="0"/>
              <a:pPr/>
              <a:t>‹#›</a:t>
            </a:fld>
            <a:endParaRPr lang="nl-BE"/>
          </a:p>
        </p:txBody>
      </p:sp>
      <p:sp>
        <p:nvSpPr>
          <p:cNvPr id="10" name="Tijdelijke aanduiding voor tekst 2"/>
          <p:cNvSpPr>
            <a:spLocks noGrp="1"/>
          </p:cNvSpPr>
          <p:nvPr>
            <p:ph type="body" idx="1"/>
          </p:nvPr>
        </p:nvSpPr>
        <p:spPr>
          <a:xfrm>
            <a:off x="1296000" y="1436400"/>
            <a:ext cx="7444800" cy="3264300"/>
          </a:xfrm>
          <a:prstGeom prst="rect">
            <a:avLst/>
          </a:prstGeom>
        </p:spPr>
        <p:txBody>
          <a:bodyPr vert="horz" lIns="0" tIns="0" rIns="0" bIns="45720" rtlCol="0">
            <a:no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 </a:t>
            </a:r>
            <a:endParaRPr lang="nl-BE"/>
          </a:p>
          <a:p>
            <a:pPr lvl="4"/>
            <a:endParaRPr lang="nl-BE"/>
          </a:p>
        </p:txBody>
      </p:sp>
    </p:spTree>
    <p:extLst>
      <p:ext uri="{BB962C8B-B14F-4D97-AF65-F5344CB8AC3E}">
        <p14:creationId xmlns:p14="http://schemas.microsoft.com/office/powerpoint/2010/main" val="541548204"/>
      </p:ext>
    </p:extLst>
  </p:cSld>
  <p:clrMap bg1="lt1" tx1="dk1" bg2="lt2" tx2="dk2" accent1="accent1" accent2="accent2" accent3="accent3" accent4="accent4" accent5="accent5" accent6="accent6" hlink="hlink" folHlink="folHlink"/>
  <p:sldLayoutIdLst>
    <p:sldLayoutId id="2147483661" r:id="rId1"/>
    <p:sldLayoutId id="2147483675" r:id="rId2"/>
    <p:sldLayoutId id="2147483677" r:id="rId3"/>
    <p:sldLayoutId id="2147483676" r:id="rId4"/>
  </p:sldLayoutIdLst>
  <p:txStyles>
    <p:titleStyle>
      <a:lvl1pPr algn="l" defTabSz="685800" rtl="0" eaLnBrk="1" latinLnBrk="0" hangingPunct="1">
        <a:lnSpc>
          <a:spcPts val="2850"/>
        </a:lnSpc>
        <a:spcBef>
          <a:spcPct val="0"/>
        </a:spcBef>
        <a:buNone/>
        <a:defRPr sz="2800" kern="1200">
          <a:solidFill>
            <a:schemeClr val="tx1"/>
          </a:solidFill>
          <a:latin typeface="FlandersArtSans-Bold" panose="00000800000000000000" pitchFamily="2" charset="0"/>
          <a:ea typeface="+mj-ea"/>
          <a:cs typeface="+mj-cs"/>
        </a:defRPr>
      </a:lvl1pPr>
    </p:titleStyle>
    <p:bodyStyle>
      <a:lvl1pPr marL="216000" marR="0" indent="-216000" algn="l" defTabSz="685800" rtl="0" eaLnBrk="1" fontAlgn="auto" latinLnBrk="0" hangingPunct="1">
        <a:lnSpc>
          <a:spcPct val="90000"/>
        </a:lnSpc>
        <a:spcBef>
          <a:spcPts val="225"/>
        </a:spcBef>
        <a:spcAft>
          <a:spcPts val="0"/>
        </a:spcAft>
        <a:buClrTx/>
        <a:buSzPct val="90000"/>
        <a:buFontTx/>
        <a:buBlip>
          <a:blip r:embed="rId6"/>
        </a:buBlip>
        <a:tabLst/>
        <a:defRPr sz="1700" kern="1200" spc="0" baseline="0">
          <a:solidFill>
            <a:schemeClr val="tx1"/>
          </a:solidFill>
          <a:latin typeface="FlandersArtSans-Bold" panose="00000800000000000000" pitchFamily="2" charset="0"/>
          <a:ea typeface="+mn-ea"/>
          <a:cs typeface="+mn-cs"/>
        </a:defRPr>
      </a:lvl1pPr>
      <a:lvl2pPr marL="432000" marR="0" indent="-216000" algn="l" defTabSz="685800" rtl="0" eaLnBrk="1" fontAlgn="auto" latinLnBrk="0" hangingPunct="1">
        <a:lnSpc>
          <a:spcPct val="90000"/>
        </a:lnSpc>
        <a:spcBef>
          <a:spcPts val="225"/>
        </a:spcBef>
        <a:spcAft>
          <a:spcPts val="0"/>
        </a:spcAft>
        <a:buClrTx/>
        <a:buSzPct val="75000"/>
        <a:buFontTx/>
        <a:buBlip>
          <a:blip r:embed="rId7"/>
        </a:buBlip>
        <a:tabLst/>
        <a:defRPr sz="1700" kern="1200" spc="0" baseline="0">
          <a:solidFill>
            <a:srgbClr val="9B9B9B"/>
          </a:solidFill>
          <a:latin typeface="FlandersArtSans-Regular" panose="00000500000000000000" pitchFamily="2" charset="0"/>
          <a:ea typeface="+mn-ea"/>
          <a:cs typeface="+mn-cs"/>
        </a:defRPr>
      </a:lvl2pPr>
      <a:lvl3pPr marL="648000" marR="0" indent="-216000" algn="l" defTabSz="685800" rtl="0" eaLnBrk="1" fontAlgn="auto" latinLnBrk="0" hangingPunct="1">
        <a:lnSpc>
          <a:spcPct val="90000"/>
        </a:lnSpc>
        <a:spcBef>
          <a:spcPts val="225"/>
        </a:spcBef>
        <a:spcAft>
          <a:spcPts val="0"/>
        </a:spcAft>
        <a:buClrTx/>
        <a:buSzPct val="85000"/>
        <a:buFontTx/>
        <a:buBlip>
          <a:blip r:embed="rId8"/>
        </a:buBlip>
        <a:tabLst/>
        <a:defRPr sz="1500" kern="1200" spc="0" baseline="0">
          <a:solidFill>
            <a:schemeClr val="tx1"/>
          </a:solidFill>
          <a:latin typeface="FlandersArtSans-Regular" panose="00000500000000000000" pitchFamily="2" charset="0"/>
          <a:ea typeface="+mn-ea"/>
          <a:cs typeface="+mn-cs"/>
        </a:defRPr>
      </a:lvl3pPr>
      <a:lvl4pPr marL="864000" marR="0" indent="-216000" algn="l" defTabSz="685800" rtl="0" eaLnBrk="1" fontAlgn="auto" latinLnBrk="0" hangingPunct="1">
        <a:lnSpc>
          <a:spcPct val="90000"/>
        </a:lnSpc>
        <a:spcBef>
          <a:spcPts val="225"/>
        </a:spcBef>
        <a:spcAft>
          <a:spcPts val="0"/>
        </a:spcAft>
        <a:buClrTx/>
        <a:buSzPct val="75000"/>
        <a:buFontTx/>
        <a:buBlip>
          <a:blip r:embed="rId9"/>
        </a:buBlip>
        <a:tabLst/>
        <a:defRPr sz="1500" kern="1200" spc="0" baseline="0">
          <a:solidFill>
            <a:schemeClr val="tx1"/>
          </a:solidFill>
          <a:latin typeface="FlandersArtSans-Regular" panose="00000500000000000000" pitchFamily="2" charset="0"/>
          <a:ea typeface="+mn-ea"/>
          <a:cs typeface="+mn-cs"/>
        </a:defRPr>
      </a:lvl4pPr>
      <a:lvl5pPr marL="1080000" marR="0" indent="-216000" algn="l" defTabSz="685800" rtl="0" eaLnBrk="1" fontAlgn="auto" latinLnBrk="0" hangingPunct="1">
        <a:lnSpc>
          <a:spcPct val="90000"/>
        </a:lnSpc>
        <a:spcBef>
          <a:spcPts val="225"/>
        </a:spcBef>
        <a:spcAft>
          <a:spcPts val="0"/>
        </a:spcAft>
        <a:buClrTx/>
        <a:buSzPct val="90000"/>
        <a:buFontTx/>
        <a:buBlip>
          <a:blip r:embed="rId6"/>
        </a:buBlip>
        <a:tabLst/>
        <a:defRPr sz="1500" kern="1200" spc="0" baseline="0">
          <a:solidFill>
            <a:schemeClr val="tx1"/>
          </a:solidFill>
          <a:latin typeface="FlandersArtSans-Regular" panose="00000500000000000000"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nl-BE"/>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7.xml"/><Relationship Id="rId6" Type="http://schemas.openxmlformats.org/officeDocument/2006/relationships/hyperlink" Target="http://www.citybycity.com/" TargetMode="Externa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hyperlink" Target="https://www.w3.org/TR/vocab-ssn/" TargetMode="External"/><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www.fiware4water.eu/" TargetMode="Externa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3.png"/><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3.png"/><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hyperlink" Target="https://overheid.vlaanderen.be/opleiding/oslo-air-and-water-model" TargetMode="Externa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Informatievlaanderen/OSLOthema-airAndWater" TargetMode="External"/><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ep 4">
            <a:extLst>
              <a:ext uri="{FF2B5EF4-FFF2-40B4-BE49-F238E27FC236}">
                <a16:creationId xmlns:a16="http://schemas.microsoft.com/office/drawing/2014/main" id="{DAFCBDE5-F36B-416E-A3B9-89F41EB374DC}"/>
              </a:ext>
            </a:extLst>
          </p:cNvPr>
          <p:cNvGrpSpPr/>
          <p:nvPr/>
        </p:nvGrpSpPr>
        <p:grpSpPr>
          <a:xfrm>
            <a:off x="-177800" y="-135466"/>
            <a:ext cx="6828631" cy="5427134"/>
            <a:chOff x="0" y="0"/>
            <a:chExt cx="8134350" cy="6858001"/>
          </a:xfrm>
        </p:grpSpPr>
        <p:sp>
          <p:nvSpPr>
            <p:cNvPr id="3" name="Trapezium 2">
              <a:extLst>
                <a:ext uri="{FF2B5EF4-FFF2-40B4-BE49-F238E27FC236}">
                  <a16:creationId xmlns:a16="http://schemas.microsoft.com/office/drawing/2014/main" id="{D1277B43-CA39-4527-9CA5-D07DF66DC34F}"/>
                </a:ext>
              </a:extLst>
            </p:cNvPr>
            <p:cNvSpPr/>
            <p:nvPr/>
          </p:nvSpPr>
          <p:spPr>
            <a:xfrm>
              <a:off x="4057650" y="1"/>
              <a:ext cx="4076700" cy="6858000"/>
            </a:xfrm>
            <a:prstGeom prst="trapezoid">
              <a:avLst>
                <a:gd name="adj" fmla="val 2686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4" name="Rechthoek 3">
              <a:extLst>
                <a:ext uri="{FF2B5EF4-FFF2-40B4-BE49-F238E27FC236}">
                  <a16:creationId xmlns:a16="http://schemas.microsoft.com/office/drawing/2014/main" id="{532F4FD8-A938-4C45-9700-41756BC868EE}"/>
                </a:ext>
              </a:extLst>
            </p:cNvPr>
            <p:cNvSpPr/>
            <p:nvPr/>
          </p:nvSpPr>
          <p:spPr>
            <a:xfrm>
              <a:off x="0" y="0"/>
              <a:ext cx="52959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grpSp>
      <p:sp>
        <p:nvSpPr>
          <p:cNvPr id="6" name="Titel 1">
            <a:extLst>
              <a:ext uri="{FF2B5EF4-FFF2-40B4-BE49-F238E27FC236}">
                <a16:creationId xmlns:a16="http://schemas.microsoft.com/office/drawing/2014/main" id="{76052423-F62C-4BD5-9332-6332119355AF}"/>
              </a:ext>
            </a:extLst>
          </p:cNvPr>
          <p:cNvSpPr txBox="1">
            <a:spLocks/>
          </p:cNvSpPr>
          <p:nvPr/>
        </p:nvSpPr>
        <p:spPr>
          <a:xfrm>
            <a:off x="511351" y="1310795"/>
            <a:ext cx="5612553" cy="1390149"/>
          </a:xfrm>
          <a:prstGeom prst="rect">
            <a:avLst/>
          </a:prstGeom>
        </p:spPr>
        <p:txBody>
          <a:bodyPr anchor="b">
            <a:normAutofit/>
          </a:bodyPr>
          <a:lstStyle>
            <a:lvl1pPr algn="l" defTabSz="1219170" rtl="0" eaLnBrk="1" latinLnBrk="0" hangingPunct="1">
              <a:lnSpc>
                <a:spcPts val="5067"/>
              </a:lnSpc>
              <a:spcBef>
                <a:spcPts val="0"/>
              </a:spcBef>
              <a:buNone/>
              <a:defRPr sz="4933" b="0" i="0" kern="1200">
                <a:solidFill>
                  <a:schemeClr val="tx1"/>
                </a:solidFill>
                <a:latin typeface="FlandersArtSans-Bold" panose="00000800000000000000" pitchFamily="2" charset="0"/>
                <a:ea typeface="+mj-ea"/>
                <a:cs typeface="FlandersArtSans-Bold" panose="00000800000000000000" pitchFamily="2" charset="0"/>
              </a:defRPr>
            </a:lvl1pPr>
          </a:lstStyle>
          <a:p>
            <a:r>
              <a:rPr lang="nl-BE" sz="3200" dirty="0"/>
              <a:t>OSLO Air and Water:</a:t>
            </a:r>
          </a:p>
          <a:p>
            <a:r>
              <a:rPr lang="nl-BE" sz="3200" dirty="0"/>
              <a:t>Business Working Group</a:t>
            </a:r>
          </a:p>
        </p:txBody>
      </p:sp>
      <p:sp>
        <p:nvSpPr>
          <p:cNvPr id="15" name="Ondertitel 3">
            <a:extLst>
              <a:ext uri="{FF2B5EF4-FFF2-40B4-BE49-F238E27FC236}">
                <a16:creationId xmlns:a16="http://schemas.microsoft.com/office/drawing/2014/main" id="{E74302DA-CF6E-43EA-A010-8E0C4438F1DA}"/>
              </a:ext>
            </a:extLst>
          </p:cNvPr>
          <p:cNvSpPr txBox="1">
            <a:spLocks/>
          </p:cNvSpPr>
          <p:nvPr/>
        </p:nvSpPr>
        <p:spPr>
          <a:xfrm>
            <a:off x="492411" y="3109297"/>
            <a:ext cx="7070100" cy="7902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nl-NL" sz="1550" dirty="0">
                <a:latin typeface="FlandersArtSans-Regular" panose="00000500000000000000" pitchFamily="2" charset="0"/>
              </a:rPr>
              <a:t>Welcome!</a:t>
            </a:r>
            <a:br>
              <a:rPr lang="nl-NL" sz="1550" dirty="0">
                <a:latin typeface="FlandersArtSans-Regular" panose="00000500000000000000" pitchFamily="2" charset="0"/>
              </a:rPr>
            </a:br>
            <a:endParaRPr lang="nl-NL" sz="1550" dirty="0">
              <a:latin typeface="FlandersArtSans-Regular" panose="00000500000000000000" pitchFamily="2" charset="0"/>
            </a:endParaRPr>
          </a:p>
          <a:p>
            <a:r>
              <a:rPr lang="nl-NL" dirty="0">
                <a:latin typeface="FlandersArtSans-Regular" panose="00000500000000000000" pitchFamily="2" charset="0"/>
              </a:rPr>
              <a:t>Thursday December 17 2020</a:t>
            </a:r>
            <a:endParaRPr lang="nl-NL" sz="1200" dirty="0">
              <a:latin typeface="FlandersArtSans-Regular" panose="00000500000000000000" pitchFamily="2" charset="0"/>
            </a:endParaRPr>
          </a:p>
        </p:txBody>
      </p:sp>
      <p:sp>
        <p:nvSpPr>
          <p:cNvPr id="16" name="Tijdelijke aanduiding voor tekst 2">
            <a:extLst>
              <a:ext uri="{FF2B5EF4-FFF2-40B4-BE49-F238E27FC236}">
                <a16:creationId xmlns:a16="http://schemas.microsoft.com/office/drawing/2014/main" id="{50A19739-60B0-4C20-9E94-C9C5AF745C87}"/>
              </a:ext>
            </a:extLst>
          </p:cNvPr>
          <p:cNvSpPr txBox="1">
            <a:spLocks/>
          </p:cNvSpPr>
          <p:nvPr/>
        </p:nvSpPr>
        <p:spPr>
          <a:xfrm>
            <a:off x="499135" y="3848580"/>
            <a:ext cx="4773300" cy="264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nl-NL" dirty="0">
                <a:latin typeface="FlandersArtSans-Regular" panose="00000500000000000000" pitchFamily="2" charset="0"/>
              </a:rPr>
              <a:t>Virtuele working group – Microsoft Teams</a:t>
            </a:r>
          </a:p>
        </p:txBody>
      </p:sp>
      <p:pic>
        <p:nvPicPr>
          <p:cNvPr id="14" name="Google Shape;16;p65">
            <a:extLst>
              <a:ext uri="{FF2B5EF4-FFF2-40B4-BE49-F238E27FC236}">
                <a16:creationId xmlns:a16="http://schemas.microsoft.com/office/drawing/2014/main" id="{C9DE3CB9-9ED5-44E2-830E-0052B6AC1D24}"/>
              </a:ext>
            </a:extLst>
          </p:cNvPr>
          <p:cNvPicPr preferRelativeResize="0"/>
          <p:nvPr/>
        </p:nvPicPr>
        <p:blipFill rotWithShape="1">
          <a:blip r:embed="rId2">
            <a:alphaModFix/>
          </a:blip>
          <a:srcRect l="5325"/>
          <a:stretch/>
        </p:blipFill>
        <p:spPr>
          <a:xfrm>
            <a:off x="499135" y="273306"/>
            <a:ext cx="1828550" cy="734475"/>
          </a:xfrm>
          <a:prstGeom prst="rect">
            <a:avLst/>
          </a:prstGeom>
          <a:noFill/>
          <a:ln>
            <a:noFill/>
          </a:ln>
        </p:spPr>
      </p:pic>
      <p:pic>
        <p:nvPicPr>
          <p:cNvPr id="1026" name="Picture 2">
            <a:extLst>
              <a:ext uri="{FF2B5EF4-FFF2-40B4-BE49-F238E27FC236}">
                <a16:creationId xmlns:a16="http://schemas.microsoft.com/office/drawing/2014/main" id="{400E3329-DE1B-4314-8D5D-CAEABE5992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9948" y="179583"/>
            <a:ext cx="2604052" cy="4561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105C610-A1B1-4EFE-8C7A-32C01766EA46}"/>
              </a:ext>
            </a:extLst>
          </p:cNvPr>
          <p:cNvPicPr>
            <a:picLocks noChangeAspect="1"/>
          </p:cNvPicPr>
          <p:nvPr/>
        </p:nvPicPr>
        <p:blipFill>
          <a:blip r:embed="rId4"/>
          <a:stretch>
            <a:fillRect/>
          </a:stretch>
        </p:blipFill>
        <p:spPr>
          <a:xfrm>
            <a:off x="8157955" y="625358"/>
            <a:ext cx="986045" cy="456161"/>
          </a:xfrm>
          <a:prstGeom prst="rect">
            <a:avLst/>
          </a:prstGeom>
        </p:spPr>
      </p:pic>
    </p:spTree>
    <p:extLst>
      <p:ext uri="{BB962C8B-B14F-4D97-AF65-F5344CB8AC3E}">
        <p14:creationId xmlns:p14="http://schemas.microsoft.com/office/powerpoint/2010/main" val="40501686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FF5557-93C1-0D48-BC9C-C0C88DCB1AB1}"/>
              </a:ext>
            </a:extLst>
          </p:cNvPr>
          <p:cNvSpPr>
            <a:spLocks noGrp="1"/>
          </p:cNvSpPr>
          <p:nvPr>
            <p:ph type="body" sz="quarter" idx="10"/>
          </p:nvPr>
        </p:nvSpPr>
        <p:spPr>
          <a:xfrm>
            <a:off x="1074421" y="1424699"/>
            <a:ext cx="6995159" cy="882690"/>
          </a:xfrm>
        </p:spPr>
        <p:txBody>
          <a:bodyPr/>
          <a:lstStyle/>
          <a:p>
            <a:r>
              <a:rPr lang="en-US" dirty="0"/>
              <a:t>What is </a:t>
            </a:r>
            <a:r>
              <a:rPr lang="en-US" dirty="0">
                <a:solidFill>
                  <a:srgbClr val="94D4EE"/>
                </a:solidFill>
              </a:rPr>
              <a:t>minimally</a:t>
            </a:r>
            <a:r>
              <a:rPr lang="en-US" dirty="0"/>
              <a:t> needed for cities and communities to exchange solutions, services, and data?</a:t>
            </a:r>
          </a:p>
        </p:txBody>
      </p:sp>
    </p:spTree>
    <p:extLst>
      <p:ext uri="{BB962C8B-B14F-4D97-AF65-F5344CB8AC3E}">
        <p14:creationId xmlns:p14="http://schemas.microsoft.com/office/powerpoint/2010/main" val="141179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23757F-B5DA-874A-802D-E0F9C990729C}"/>
              </a:ext>
            </a:extLst>
          </p:cNvPr>
          <p:cNvSpPr>
            <a:spLocks noGrp="1"/>
          </p:cNvSpPr>
          <p:nvPr>
            <p:ph type="body" sz="quarter" idx="10"/>
          </p:nvPr>
        </p:nvSpPr>
        <p:spPr>
          <a:xfrm>
            <a:off x="628649" y="1209190"/>
            <a:ext cx="7439587" cy="3266233"/>
          </a:xfrm>
        </p:spPr>
        <p:txBody>
          <a:bodyPr/>
          <a:lstStyle/>
          <a:p>
            <a:r>
              <a:rPr lang="en-US" dirty="0">
                <a:latin typeface="Proxima Nova" panose="02000506030000020004" pitchFamily="2" charset="0"/>
              </a:rPr>
              <a:t>Minimal Interoperability Mechanisms (MIMs) are universal tools for achieving interoperability of data, systems, and services between cities and suppliers around the world. </a:t>
            </a:r>
          </a:p>
          <a:p>
            <a:r>
              <a:rPr lang="en-US" b="1" dirty="0">
                <a:latin typeface="Proxima Nova" panose="02000506030000020004" pitchFamily="2" charset="0"/>
              </a:rPr>
              <a:t>MIMs are:</a:t>
            </a:r>
          </a:p>
          <a:p>
            <a:pPr marL="257175" indent="-257175">
              <a:buFont typeface="Arial" panose="020B0604020202020204" pitchFamily="34" charset="0"/>
              <a:buChar char="•"/>
            </a:pPr>
            <a:r>
              <a:rPr lang="en-US" sz="2100" dirty="0">
                <a:latin typeface="Proxima Nova" panose="02000506030000020004" pitchFamily="2" charset="0"/>
              </a:rPr>
              <a:t>Points of interoperability in technical architecture (</a:t>
            </a:r>
            <a:r>
              <a:rPr lang="en-US" sz="2100" dirty="0" err="1">
                <a:latin typeface="Proxima Nova" panose="02000506030000020004" pitchFamily="2" charset="0"/>
              </a:rPr>
              <a:t>i.e</a:t>
            </a:r>
            <a:r>
              <a:rPr lang="en-US" sz="2100" dirty="0">
                <a:latin typeface="Proxima Nova" panose="02000506030000020004" pitchFamily="2" charset="0"/>
              </a:rPr>
              <a:t> city platform)</a:t>
            </a:r>
          </a:p>
          <a:p>
            <a:pPr marL="257175" indent="-257175">
              <a:buFont typeface="Arial" panose="020B0604020202020204" pitchFamily="34" charset="0"/>
              <a:buChar char="•"/>
            </a:pPr>
            <a:r>
              <a:rPr lang="en-US" sz="2100" dirty="0">
                <a:latin typeface="Proxima Nova" panose="02000506030000020004" pitchFamily="2" charset="0"/>
              </a:rPr>
              <a:t>Inclusive list of baselines and references (i.e. open standards and APIs)</a:t>
            </a:r>
          </a:p>
          <a:p>
            <a:pPr marL="257175" indent="-257175">
              <a:buFont typeface="Arial" panose="020B0604020202020204" pitchFamily="34" charset="0"/>
              <a:buChar char="•"/>
            </a:pPr>
            <a:r>
              <a:rPr lang="en-US" sz="2100" dirty="0">
                <a:latin typeface="Proxima Nova" panose="02000506030000020004" pitchFamily="2" charset="0"/>
              </a:rPr>
              <a:t>Based on consensus among cities</a:t>
            </a:r>
          </a:p>
          <a:p>
            <a:pPr marL="257175" indent="-257175">
              <a:buFont typeface="Arial" panose="020B0604020202020204" pitchFamily="34" charset="0"/>
              <a:buChar char="•"/>
            </a:pPr>
            <a:r>
              <a:rPr lang="en-US" sz="2100" dirty="0">
                <a:latin typeface="Proxima Nova" panose="02000506030000020004" pitchFamily="2" charset="0"/>
              </a:rPr>
              <a:t>Vendor-neutral and technology-agnostic</a:t>
            </a:r>
          </a:p>
          <a:p>
            <a:endParaRPr lang="en-US" dirty="0">
              <a:latin typeface="Proxima Nova" panose="02000506030000020004" pitchFamily="2" charset="0"/>
            </a:endParaRPr>
          </a:p>
          <a:p>
            <a:endParaRPr lang="en-US" dirty="0"/>
          </a:p>
        </p:txBody>
      </p:sp>
      <p:sp>
        <p:nvSpPr>
          <p:cNvPr id="3" name="Text Placeholder 2">
            <a:extLst>
              <a:ext uri="{FF2B5EF4-FFF2-40B4-BE49-F238E27FC236}">
                <a16:creationId xmlns:a16="http://schemas.microsoft.com/office/drawing/2014/main" id="{CAF9D81D-75D2-DD41-8993-38D02EFEC8C0}"/>
              </a:ext>
            </a:extLst>
          </p:cNvPr>
          <p:cNvSpPr>
            <a:spLocks noGrp="1"/>
          </p:cNvSpPr>
          <p:nvPr>
            <p:ph type="body" sz="quarter" idx="11"/>
          </p:nvPr>
        </p:nvSpPr>
        <p:spPr>
          <a:xfrm>
            <a:off x="628649" y="668077"/>
            <a:ext cx="4578909" cy="467678"/>
          </a:xfrm>
        </p:spPr>
        <p:txBody>
          <a:bodyPr/>
          <a:lstStyle/>
          <a:p>
            <a:r>
              <a:rPr lang="en-US" dirty="0"/>
              <a:t>Adopted by 150 cities</a:t>
            </a:r>
          </a:p>
        </p:txBody>
      </p:sp>
      <p:sp>
        <p:nvSpPr>
          <p:cNvPr id="4" name="Text Placeholder 3">
            <a:extLst>
              <a:ext uri="{FF2B5EF4-FFF2-40B4-BE49-F238E27FC236}">
                <a16:creationId xmlns:a16="http://schemas.microsoft.com/office/drawing/2014/main" id="{F411EEA0-F86F-0547-A9EE-0469B9114E95}"/>
              </a:ext>
            </a:extLst>
          </p:cNvPr>
          <p:cNvSpPr>
            <a:spLocks noGrp="1"/>
          </p:cNvSpPr>
          <p:nvPr>
            <p:ph type="body" sz="quarter" idx="12"/>
          </p:nvPr>
        </p:nvSpPr>
        <p:spPr>
          <a:xfrm>
            <a:off x="628649" y="168595"/>
            <a:ext cx="8415338" cy="566738"/>
          </a:xfrm>
        </p:spPr>
        <p:txBody>
          <a:bodyPr/>
          <a:lstStyle/>
          <a:p>
            <a:r>
              <a:rPr lang="en-US" sz="2700" dirty="0">
                <a:cs typeface="Proxima Nova Regular"/>
              </a:rPr>
              <a:t>Minimal Interoperability Mechanisms (MIMs)</a:t>
            </a:r>
            <a:endParaRPr lang="en-US" sz="2700" dirty="0"/>
          </a:p>
        </p:txBody>
      </p:sp>
    </p:spTree>
    <p:extLst>
      <p:ext uri="{BB962C8B-B14F-4D97-AF65-F5344CB8AC3E}">
        <p14:creationId xmlns:p14="http://schemas.microsoft.com/office/powerpoint/2010/main" val="1306263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0BAA31C3-52AB-D043-8B68-AF8D7322E0E9}"/>
              </a:ext>
            </a:extLst>
          </p:cNvPr>
          <p:cNvSpPr>
            <a:spLocks noGrp="1"/>
          </p:cNvSpPr>
          <p:nvPr>
            <p:ph type="body" sz="quarter" idx="10"/>
          </p:nvPr>
        </p:nvSpPr>
        <p:spPr>
          <a:xfrm>
            <a:off x="679448" y="194107"/>
            <a:ext cx="7785102" cy="566738"/>
          </a:xfrm>
        </p:spPr>
        <p:txBody>
          <a:bodyPr/>
          <a:lstStyle/>
          <a:p>
            <a:r>
              <a:rPr lang="en-BE" dirty="0"/>
              <a:t>Minimal Interoperability Mechanisms</a:t>
            </a:r>
          </a:p>
        </p:txBody>
      </p:sp>
      <p:sp>
        <p:nvSpPr>
          <p:cNvPr id="9" name="Text Placeholder 8">
            <a:extLst>
              <a:ext uri="{FF2B5EF4-FFF2-40B4-BE49-F238E27FC236}">
                <a16:creationId xmlns:a16="http://schemas.microsoft.com/office/drawing/2014/main" id="{DBF08F6B-3956-5646-B51E-3FDA817B08D2}"/>
              </a:ext>
            </a:extLst>
          </p:cNvPr>
          <p:cNvSpPr>
            <a:spLocks noGrp="1"/>
          </p:cNvSpPr>
          <p:nvPr>
            <p:ph type="body" sz="quarter" idx="11"/>
          </p:nvPr>
        </p:nvSpPr>
        <p:spPr>
          <a:xfrm>
            <a:off x="679448" y="643848"/>
            <a:ext cx="4578909" cy="467678"/>
          </a:xfrm>
        </p:spPr>
        <p:txBody>
          <a:bodyPr/>
          <a:lstStyle/>
          <a:p>
            <a:r>
              <a:rPr lang="en-BE" b="0" kern="0" dirty="0">
                <a:solidFill>
                  <a:srgbClr val="535353"/>
                </a:solidFill>
                <a:latin typeface="Arial"/>
                <a:cs typeface="Arial"/>
                <a:sym typeface="Arial"/>
              </a:rPr>
              <a:t>Formally adopted by +150 cities</a:t>
            </a:r>
            <a:endParaRPr lang="en-BE" dirty="0"/>
          </a:p>
        </p:txBody>
      </p:sp>
      <p:pic>
        <p:nvPicPr>
          <p:cNvPr id="5" name="Picture 2" descr="MIMs - Open &amp; Agile Smart Cities">
            <a:extLst>
              <a:ext uri="{FF2B5EF4-FFF2-40B4-BE49-F238E27FC236}">
                <a16:creationId xmlns:a16="http://schemas.microsoft.com/office/drawing/2014/main" id="{A639D3EF-CD60-F24E-954F-20C6C760AF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107" y="964831"/>
            <a:ext cx="7506938" cy="4178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569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Title 1"/>
          <p:cNvSpPr>
            <a:spLocks noGrp="1" noChangeArrowheads="1"/>
          </p:cNvSpPr>
          <p:nvPr>
            <p:ph type="title"/>
          </p:nvPr>
        </p:nvSpPr>
        <p:spPr/>
        <p:txBody>
          <a:bodyPr/>
          <a:lstStyle/>
          <a:p>
            <a:r>
              <a:rPr lang="en-US" dirty="0"/>
              <a:t>Minimal Interoperability Mechanisms</a:t>
            </a:r>
            <a:endParaRPr lang="en-GB" altLang="en-US" dirty="0">
              <a:latin typeface="Arial" panose="020B0604020202020204" pitchFamily="34" charset="0"/>
            </a:endParaRPr>
          </a:p>
        </p:txBody>
      </p:sp>
      <p:sp>
        <p:nvSpPr>
          <p:cNvPr id="6" name="Text Placeholder 1">
            <a:extLst>
              <a:ext uri="{FF2B5EF4-FFF2-40B4-BE49-F238E27FC236}">
                <a16:creationId xmlns:a16="http://schemas.microsoft.com/office/drawing/2014/main" id="{99BC89F4-F01D-7B4C-B8FC-D8835F05306A}"/>
              </a:ext>
            </a:extLst>
          </p:cNvPr>
          <p:cNvSpPr txBox="1">
            <a:spLocks/>
          </p:cNvSpPr>
          <p:nvPr/>
        </p:nvSpPr>
        <p:spPr bwMode="auto">
          <a:xfrm>
            <a:off x="4196894" y="1084874"/>
            <a:ext cx="4657739" cy="2973750"/>
          </a:xfrm>
          <a:prstGeom prst="rect">
            <a:avLst/>
          </a:prstGeom>
          <a:ln>
            <a:miter lim="800000"/>
            <a:headEnd/>
            <a:tailEnd/>
          </a:ln>
        </p:spPr>
        <p:txBody>
          <a:bodyPr vert="horz" wrap="square" lIns="68580" tIns="34290" rIns="68580" bIns="34290" numCol="1" anchor="t" anchorCtr="0" compatLnSpc="1">
            <a:prstTxWarp prst="textNoShape">
              <a:avLst/>
            </a:prstTxWarp>
          </a:bodyPr>
          <a:lstStyle>
            <a:defPPr marR="0" lvl="0" algn="l" rtl="0">
              <a:lnSpc>
                <a:spcPct val="100000"/>
              </a:lnSpc>
              <a:spcBef>
                <a:spcPts val="0"/>
              </a:spcBef>
              <a:spcAft>
                <a:spcPts val="0"/>
              </a:spcAft>
            </a:defPPr>
            <a:lvl1pPr marR="0" lvl="0" algn="l" rtl="0" fontAlgn="auto">
              <a:lnSpc>
                <a:spcPct val="100000"/>
              </a:lnSpc>
              <a:spcBef>
                <a:spcPts val="0"/>
              </a:spcBef>
              <a:spcAft>
                <a:spcPts val="0"/>
              </a:spcAft>
              <a:buClr>
                <a:srgbClr val="000000"/>
              </a:buClr>
              <a:buFont typeface="Arial"/>
              <a:defRPr sz="1400" b="0" i="0" u="none" strike="noStrike" cap="none">
                <a:solidFill>
                  <a:srgbClr val="000000"/>
                </a:solidFill>
                <a:latin typeface="+mj-lt"/>
                <a:ea typeface="Arial" charset="0"/>
                <a:cs typeface="Arial"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00038" indent="-214313" defTabSz="685800">
              <a:lnSpc>
                <a:spcPct val="115000"/>
              </a:lnSpc>
              <a:buSzPts val="1800"/>
              <a:defRPr/>
            </a:pPr>
            <a:r>
              <a:rPr lang="en-US" sz="1350" b="1" dirty="0">
                <a:latin typeface="Proxima Nova Thin"/>
                <a:ea typeface="Arial"/>
                <a:cs typeface="Proxima Nova Thin"/>
              </a:rPr>
              <a:t>MIM 1</a:t>
            </a:r>
            <a:r>
              <a:rPr lang="en-US" sz="1350" dirty="0">
                <a:latin typeface="Proxima Nova Thin"/>
                <a:ea typeface="Arial"/>
                <a:cs typeface="Proxima Nova Thin"/>
              </a:rPr>
              <a:t>: Context Information Management</a:t>
            </a:r>
          </a:p>
          <a:p>
            <a:pPr marL="300038" indent="-214313" defTabSz="685800">
              <a:lnSpc>
                <a:spcPct val="115000"/>
              </a:lnSpc>
              <a:buSzPts val="1800"/>
              <a:defRPr/>
            </a:pPr>
            <a:br>
              <a:rPr lang="en-US" sz="1350" dirty="0">
                <a:latin typeface="Proxima Nova Thin"/>
                <a:cs typeface="Proxima Nova Thin"/>
              </a:rPr>
            </a:br>
            <a:endParaRPr lang="en-US" sz="1350" dirty="0">
              <a:latin typeface="Proxima Nova Thin"/>
              <a:cs typeface="Proxima Nova Thin"/>
            </a:endParaRPr>
          </a:p>
          <a:p>
            <a:pPr marL="300038" indent="-214313" defTabSz="685800">
              <a:lnSpc>
                <a:spcPct val="115000"/>
              </a:lnSpc>
              <a:buSzPts val="1800"/>
              <a:defRPr/>
            </a:pPr>
            <a:r>
              <a:rPr lang="en-US" sz="1350" b="1" dirty="0">
                <a:latin typeface="Proxima Nova Thin"/>
                <a:ea typeface="Arial"/>
                <a:cs typeface="Proxima Nova Thin"/>
              </a:rPr>
              <a:t>MIM 2</a:t>
            </a:r>
            <a:r>
              <a:rPr lang="en-US" sz="1350" dirty="0">
                <a:latin typeface="Proxima Nova Thin"/>
                <a:ea typeface="Arial"/>
                <a:cs typeface="Proxima Nova Thin"/>
              </a:rPr>
              <a:t>: Common Data Models</a:t>
            </a:r>
          </a:p>
          <a:p>
            <a:pPr marL="300038" indent="-214313" defTabSz="685800">
              <a:lnSpc>
                <a:spcPct val="115000"/>
              </a:lnSpc>
              <a:buSzPts val="1800"/>
              <a:defRPr/>
            </a:pPr>
            <a:endParaRPr lang="en-US" sz="1350" b="1" dirty="0">
              <a:latin typeface="Proxima Nova Thin"/>
              <a:ea typeface="Arial"/>
              <a:cs typeface="Proxima Nova Thin"/>
            </a:endParaRPr>
          </a:p>
          <a:p>
            <a:pPr marL="300038" indent="-214313" defTabSz="685800">
              <a:lnSpc>
                <a:spcPct val="115000"/>
              </a:lnSpc>
              <a:buSzPts val="1800"/>
              <a:defRPr/>
            </a:pPr>
            <a:endParaRPr lang="en-US" sz="1350" b="1" dirty="0">
              <a:latin typeface="Proxima Nova Thin"/>
              <a:ea typeface="Arial"/>
              <a:cs typeface="Proxima Nova Thin"/>
            </a:endParaRPr>
          </a:p>
          <a:p>
            <a:pPr marL="300038" indent="-214313" defTabSz="685800">
              <a:lnSpc>
                <a:spcPct val="115000"/>
              </a:lnSpc>
              <a:buSzPts val="1800"/>
              <a:defRPr/>
            </a:pPr>
            <a:r>
              <a:rPr lang="en-US" sz="1350" b="1" dirty="0">
                <a:latin typeface="Proxima Nova Thin"/>
                <a:ea typeface="Arial"/>
                <a:cs typeface="Proxima Nova Thin"/>
              </a:rPr>
              <a:t>MIM 3</a:t>
            </a:r>
            <a:r>
              <a:rPr lang="en-US" sz="1350" dirty="0">
                <a:latin typeface="Proxima Nova Thin"/>
                <a:ea typeface="Arial"/>
                <a:cs typeface="Proxima Nova Thin"/>
              </a:rPr>
              <a:t>: Ecosystem Transactions Management</a:t>
            </a:r>
          </a:p>
          <a:p>
            <a:pPr marL="300038" indent="-214313" defTabSz="685800">
              <a:lnSpc>
                <a:spcPct val="115000"/>
              </a:lnSpc>
              <a:buSzPts val="1800"/>
              <a:defRPr/>
            </a:pPr>
            <a:endParaRPr lang="en" sz="1350" b="1" dirty="0">
              <a:solidFill>
                <a:srgbClr val="FF0000"/>
              </a:solidFill>
              <a:latin typeface="Proxima Nova Thin"/>
              <a:ea typeface="Arial"/>
              <a:cs typeface="Proxima Nova Thin"/>
            </a:endParaRPr>
          </a:p>
          <a:p>
            <a:pPr marL="300038" indent="-214313" defTabSz="685800">
              <a:lnSpc>
                <a:spcPct val="115000"/>
              </a:lnSpc>
              <a:buSzPts val="1800"/>
              <a:defRPr/>
            </a:pPr>
            <a:endParaRPr lang="en" sz="1350" b="1" dirty="0">
              <a:solidFill>
                <a:srgbClr val="FF0000"/>
              </a:solidFill>
              <a:latin typeface="Proxima Nova Thin"/>
              <a:ea typeface="Arial"/>
              <a:cs typeface="Proxima Nova Thin"/>
            </a:endParaRPr>
          </a:p>
          <a:p>
            <a:pPr marL="300038" indent="-214313" defTabSz="685800">
              <a:lnSpc>
                <a:spcPct val="115000"/>
              </a:lnSpc>
              <a:buSzPts val="1800"/>
              <a:defRPr/>
            </a:pPr>
            <a:r>
              <a:rPr lang="en" sz="1350" b="1" dirty="0">
                <a:solidFill>
                  <a:srgbClr val="FF0000"/>
                </a:solidFill>
                <a:latin typeface="Proxima Nova Thin"/>
                <a:ea typeface="Arial"/>
                <a:cs typeface="Proxima Nova Thin"/>
              </a:rPr>
              <a:t>MIM 4: </a:t>
            </a:r>
            <a:r>
              <a:rPr lang="en" sz="1350" dirty="0">
                <a:solidFill>
                  <a:srgbClr val="FF0000"/>
                </a:solidFill>
                <a:latin typeface="Proxima Nova Thin"/>
                <a:ea typeface="Arial"/>
                <a:cs typeface="Proxima Nova Thin"/>
              </a:rPr>
              <a:t>Personal Data Management (proposed by Helsinki)</a:t>
            </a:r>
          </a:p>
          <a:p>
            <a:pPr marL="300038" indent="-214313" defTabSz="685800">
              <a:lnSpc>
                <a:spcPct val="115000"/>
              </a:lnSpc>
              <a:buSzPts val="1800"/>
              <a:defRPr/>
            </a:pPr>
            <a:endParaRPr lang="en" sz="1350" b="1" dirty="0">
              <a:solidFill>
                <a:srgbClr val="FF0000"/>
              </a:solidFill>
              <a:latin typeface="Proxima Nova Thin"/>
              <a:ea typeface="Arial"/>
              <a:cs typeface="Proxima Nova Thin"/>
            </a:endParaRPr>
          </a:p>
          <a:p>
            <a:pPr marL="300038" indent="-214313" defTabSz="685800">
              <a:lnSpc>
                <a:spcPct val="115000"/>
              </a:lnSpc>
              <a:buSzPts val="1800"/>
              <a:defRPr/>
            </a:pPr>
            <a:endParaRPr lang="en" sz="1350" b="1" dirty="0">
              <a:solidFill>
                <a:srgbClr val="FF0000"/>
              </a:solidFill>
              <a:latin typeface="Proxima Nova Thin"/>
              <a:ea typeface="Arial"/>
              <a:cs typeface="Proxima Nova Thin"/>
            </a:endParaRPr>
          </a:p>
          <a:p>
            <a:pPr marL="300038" indent="-214313" defTabSz="685800">
              <a:lnSpc>
                <a:spcPct val="115000"/>
              </a:lnSpc>
              <a:buSzPts val="1800"/>
              <a:defRPr/>
            </a:pPr>
            <a:r>
              <a:rPr lang="en" sz="1350" b="1" dirty="0">
                <a:solidFill>
                  <a:srgbClr val="FF0000"/>
                </a:solidFill>
                <a:latin typeface="Proxima Nova Thin"/>
                <a:ea typeface="Arial"/>
                <a:cs typeface="Proxima Nova Thin"/>
              </a:rPr>
              <a:t>MIM 5:</a:t>
            </a:r>
            <a:r>
              <a:rPr lang="en" sz="1350" dirty="0">
                <a:solidFill>
                  <a:srgbClr val="FF0000"/>
                </a:solidFill>
                <a:latin typeface="Proxima Nova Thin"/>
                <a:ea typeface="Arial"/>
                <a:cs typeface="Proxima Nova Thin"/>
              </a:rPr>
              <a:t> Fair AI (proposed by Amsterdam)</a:t>
            </a:r>
          </a:p>
          <a:p>
            <a:pPr marL="300038" indent="-214313" defTabSz="685800">
              <a:lnSpc>
                <a:spcPct val="115000"/>
              </a:lnSpc>
              <a:buSzPts val="1800"/>
              <a:defRPr/>
            </a:pPr>
            <a:endParaRPr lang="en-US" sz="1350" dirty="0">
              <a:latin typeface="Proxima Nova Thin"/>
              <a:ea typeface="Arial"/>
              <a:cs typeface="Proxima Nova Thin"/>
            </a:endParaRPr>
          </a:p>
          <a:p>
            <a:pPr defTabSz="685800">
              <a:spcBef>
                <a:spcPts val="480"/>
              </a:spcBef>
              <a:defRPr/>
            </a:pPr>
            <a:endParaRPr lang="en-US" sz="1350" dirty="0"/>
          </a:p>
          <a:p>
            <a:pPr defTabSz="685800">
              <a:defRPr/>
            </a:pPr>
            <a:endParaRPr lang="en-US" sz="1350" dirty="0"/>
          </a:p>
        </p:txBody>
      </p:sp>
      <p:pic>
        <p:nvPicPr>
          <p:cNvPr id="7" name="Google Shape;111;p20">
            <a:extLst>
              <a:ext uri="{FF2B5EF4-FFF2-40B4-BE49-F238E27FC236}">
                <a16:creationId xmlns:a16="http://schemas.microsoft.com/office/drawing/2014/main" id="{B0424362-E384-C04D-8FE7-CBF8A7263D74}"/>
              </a:ext>
            </a:extLst>
          </p:cNvPr>
          <p:cNvPicPr preferRelativeResize="0"/>
          <p:nvPr/>
        </p:nvPicPr>
        <p:blipFill>
          <a:blip r:embed="rId3">
            <a:alphaModFix/>
          </a:blip>
          <a:stretch>
            <a:fillRect/>
          </a:stretch>
        </p:blipFill>
        <p:spPr>
          <a:xfrm>
            <a:off x="124428" y="1084874"/>
            <a:ext cx="4150595" cy="2973750"/>
          </a:xfrm>
          <a:prstGeom prst="rect">
            <a:avLst/>
          </a:prstGeom>
          <a:noFill/>
          <a:ln>
            <a:noFill/>
          </a:ln>
        </p:spPr>
      </p:pic>
    </p:spTree>
    <p:extLst>
      <p:ext uri="{BB962C8B-B14F-4D97-AF65-F5344CB8AC3E}">
        <p14:creationId xmlns:p14="http://schemas.microsoft.com/office/powerpoint/2010/main" val="20699488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143000" y="-63"/>
            <a:ext cx="6858000" cy="738172"/>
          </a:xfrm>
        </p:spPr>
        <p:txBody>
          <a:bodyPr>
            <a:normAutofit/>
          </a:bodyPr>
          <a:lstStyle/>
          <a:p>
            <a:pPr algn="ctr"/>
            <a:r>
              <a:rPr lang="it-IT" sz="3300" dirty="0"/>
              <a:t>OASC </a:t>
            </a:r>
            <a:r>
              <a:rPr lang="it-IT" sz="3300" dirty="0" err="1"/>
              <a:t>Interoperability</a:t>
            </a:r>
            <a:r>
              <a:rPr lang="it-IT" sz="3300" dirty="0"/>
              <a:t> </a:t>
            </a:r>
            <a:r>
              <a:rPr lang="it-IT" sz="3300" dirty="0" err="1"/>
              <a:t>Mechanisms</a:t>
            </a:r>
            <a:endParaRPr lang="it-IT" sz="3300" dirty="0"/>
          </a:p>
        </p:txBody>
      </p:sp>
      <p:graphicFrame>
        <p:nvGraphicFramePr>
          <p:cNvPr id="5" name="Tabella 4"/>
          <p:cNvGraphicFramePr>
            <a:graphicFrameLocks noGrp="1"/>
          </p:cNvGraphicFramePr>
          <p:nvPr/>
        </p:nvGraphicFramePr>
        <p:xfrm>
          <a:off x="1233075" y="952901"/>
          <a:ext cx="7531783" cy="3316959"/>
        </p:xfrm>
        <a:graphic>
          <a:graphicData uri="http://schemas.openxmlformats.org/drawingml/2006/table">
            <a:tbl>
              <a:tblPr firstRow="1" firstCol="1" bandRow="1"/>
              <a:tblGrid>
                <a:gridCol w="2310097">
                  <a:extLst>
                    <a:ext uri="{9D8B030D-6E8A-4147-A177-3AD203B41FA5}">
                      <a16:colId xmlns:a16="http://schemas.microsoft.com/office/drawing/2014/main" val="20000"/>
                    </a:ext>
                  </a:extLst>
                </a:gridCol>
                <a:gridCol w="5221686">
                  <a:extLst>
                    <a:ext uri="{9D8B030D-6E8A-4147-A177-3AD203B41FA5}">
                      <a16:colId xmlns:a16="http://schemas.microsoft.com/office/drawing/2014/main" val="20001"/>
                    </a:ext>
                  </a:extLst>
                </a:gridCol>
              </a:tblGrid>
              <a:tr h="335957">
                <a:tc>
                  <a:txBody>
                    <a:bodyPr/>
                    <a:lstStyle/>
                    <a:p>
                      <a:pPr marL="0" algn="ctr">
                        <a:spcAft>
                          <a:spcPts val="1200"/>
                        </a:spcAft>
                      </a:pPr>
                      <a:r>
                        <a:rPr lang="en-US" sz="1200" b="1" dirty="0">
                          <a:effectLst/>
                          <a:latin typeface="Calibri" charset="0"/>
                          <a:ea typeface="Calibri" charset="0"/>
                          <a:cs typeface="Times New Roman" charset="0"/>
                        </a:rPr>
                        <a:t>Interoperability Point</a:t>
                      </a:r>
                      <a:endParaRPr lang="it-IT" sz="1200" dirty="0">
                        <a:effectLst/>
                        <a:latin typeface="Calibri" charset="0"/>
                        <a:ea typeface="Calibri" charset="0"/>
                        <a:cs typeface="Times New Roman" charset="0"/>
                      </a:endParaRPr>
                    </a:p>
                  </a:txBody>
                  <a:tcPr marL="51349" marR="513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E7E6E6"/>
                    </a:solidFill>
                  </a:tcPr>
                </a:tc>
                <a:tc>
                  <a:txBody>
                    <a:bodyPr/>
                    <a:lstStyle/>
                    <a:p>
                      <a:pPr marL="0" algn="ctr">
                        <a:spcAft>
                          <a:spcPts val="1200"/>
                        </a:spcAft>
                      </a:pPr>
                      <a:r>
                        <a:rPr lang="en-US" sz="1200" b="1" dirty="0">
                          <a:effectLst/>
                          <a:latin typeface="Calibri" charset="0"/>
                          <a:ea typeface="Calibri" charset="0"/>
                          <a:cs typeface="Times New Roman" charset="0"/>
                        </a:rPr>
                        <a:t>Description</a:t>
                      </a:r>
                      <a:endParaRPr lang="it-IT" sz="1200" dirty="0">
                        <a:effectLst/>
                        <a:latin typeface="Calibri" charset="0"/>
                        <a:ea typeface="Calibri" charset="0"/>
                        <a:cs typeface="Times New Roman" charset="0"/>
                      </a:endParaRPr>
                    </a:p>
                  </a:txBody>
                  <a:tcPr marL="51349" marR="513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E7E6E6"/>
                    </a:solidFill>
                  </a:tcPr>
                </a:tc>
                <a:extLst>
                  <a:ext uri="{0D108BD9-81ED-4DB2-BD59-A6C34878D82A}">
                    <a16:rowId xmlns:a16="http://schemas.microsoft.com/office/drawing/2014/main" val="10000"/>
                  </a:ext>
                </a:extLst>
              </a:tr>
              <a:tr h="506757">
                <a:tc>
                  <a:txBody>
                    <a:bodyPr/>
                    <a:lstStyle/>
                    <a:p>
                      <a:pPr marL="0" algn="l">
                        <a:spcAft>
                          <a:spcPts val="1200"/>
                        </a:spcAft>
                      </a:pPr>
                      <a:r>
                        <a:rPr lang="en-US" sz="1200" b="1" dirty="0">
                          <a:effectLst/>
                          <a:latin typeface="Calibri" charset="0"/>
                          <a:ea typeface="Calibri" charset="0"/>
                          <a:cs typeface="Times New Roman" charset="0"/>
                        </a:rPr>
                        <a:t>Context Information Management</a:t>
                      </a:r>
                      <a:endParaRPr lang="it-IT" sz="1200" b="1" dirty="0">
                        <a:effectLst/>
                        <a:latin typeface="Calibri" charset="0"/>
                        <a:ea typeface="Calibri" charset="0"/>
                        <a:cs typeface="Times New Roman" charset="0"/>
                      </a:endParaRPr>
                    </a:p>
                  </a:txBody>
                  <a:tcPr marL="51349" marR="51349" marT="0" marB="0" anchor="ctr">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algn="l">
                        <a:spcAft>
                          <a:spcPts val="0"/>
                        </a:spcAft>
                      </a:pPr>
                      <a:r>
                        <a:rPr lang="en-US" sz="1200" dirty="0">
                          <a:effectLst/>
                          <a:latin typeface="Calibri" panose="020F0502020204030204" pitchFamily="34" charset="0"/>
                          <a:ea typeface="Calibri" charset="0"/>
                          <a:cs typeface="Calibri" panose="020F0502020204030204" pitchFamily="34" charset="0"/>
                        </a:rPr>
                        <a:t>This</a:t>
                      </a:r>
                      <a:r>
                        <a:rPr lang="en-US" sz="1200" baseline="0" dirty="0">
                          <a:effectLst/>
                          <a:latin typeface="Calibri" panose="020F0502020204030204" pitchFamily="34" charset="0"/>
                          <a:ea typeface="Calibri" charset="0"/>
                          <a:cs typeface="Calibri" panose="020F0502020204030204" pitchFamily="34" charset="0"/>
                        </a:rPr>
                        <a:t> </a:t>
                      </a:r>
                      <a:r>
                        <a:rPr lang="en-US" sz="1200" dirty="0">
                          <a:effectLst/>
                          <a:latin typeface="Calibri" panose="020F0502020204030204" pitchFamily="34" charset="0"/>
                          <a:ea typeface="Calibri" charset="0"/>
                          <a:cs typeface="Calibri" panose="020F0502020204030204" pitchFamily="34" charset="0"/>
                        </a:rPr>
                        <a:t>API allow to access to real-time context information from the different cities. It is based on ETSI CIM NGSI-LD and the previous OMA NGSI</a:t>
                      </a:r>
                      <a:endParaRPr lang="it-IT" sz="1200" dirty="0">
                        <a:effectLst/>
                        <a:latin typeface="Calibri" panose="020F0502020204030204" pitchFamily="34" charset="0"/>
                        <a:ea typeface="Calibri" charset="0"/>
                        <a:cs typeface="Calibri" panose="020F0502020204030204" pitchFamily="34" charset="0"/>
                      </a:endParaRPr>
                    </a:p>
                  </a:txBody>
                  <a:tcPr marL="51349" marR="513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55129">
                <a:tc>
                  <a:txBody>
                    <a:bodyPr/>
                    <a:lstStyle/>
                    <a:p>
                      <a:pPr algn="l">
                        <a:spcAft>
                          <a:spcPts val="0"/>
                        </a:spcAft>
                      </a:pPr>
                      <a:r>
                        <a:rPr lang="en-US" sz="1200" b="1" dirty="0">
                          <a:effectLst/>
                          <a:latin typeface="Calibri" charset="0"/>
                          <a:ea typeface="Calibri" charset="0"/>
                          <a:cs typeface="Times New Roman" charset="0"/>
                        </a:rPr>
                        <a:t>Shared Data Models</a:t>
                      </a:r>
                      <a:endParaRPr lang="it-IT" sz="1200" b="1" dirty="0">
                        <a:effectLst/>
                        <a:latin typeface="Calibri" charset="0"/>
                        <a:ea typeface="Calibri" charset="0"/>
                        <a:cs typeface="Times New Roman" charset="0"/>
                      </a:endParaRPr>
                    </a:p>
                  </a:txBody>
                  <a:tcPr marL="51349" marR="51349" marT="0" marB="0" anchor="ctr">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dirty="0">
                          <a:effectLst/>
                          <a:latin typeface="Calibri" panose="020F0502020204030204" pitchFamily="34" charset="0"/>
                          <a:ea typeface="Calibri" charset="0"/>
                          <a:cs typeface="Calibri" panose="020F0502020204030204" pitchFamily="34" charset="0"/>
                        </a:rPr>
                        <a:t>Guidelines and catalogue of common data models in different verticals to enable interoperability for applications and systems among different cities. The models are based on for example SAREF, </a:t>
                      </a:r>
                      <a:r>
                        <a:rPr lang="it-IT" sz="1200" dirty="0">
                          <a:effectLst/>
                          <a:latin typeface="Calibri" panose="020F0502020204030204" pitchFamily="34" charset="0"/>
                          <a:ea typeface="Calibri" charset="0"/>
                          <a:cs typeface="Calibri" panose="020F0502020204030204" pitchFamily="34" charset="0"/>
                        </a:rPr>
                        <a:t>DATEX II, GSMA, schema.org, ..</a:t>
                      </a:r>
                      <a:endParaRPr lang="en-US" sz="1200" dirty="0">
                        <a:effectLst/>
                        <a:latin typeface="Calibri" panose="020F0502020204030204" pitchFamily="34" charset="0"/>
                        <a:ea typeface="Calibri" charset="0"/>
                        <a:cs typeface="Calibri" panose="020F0502020204030204" pitchFamily="34" charset="0"/>
                      </a:endParaRPr>
                    </a:p>
                  </a:txBody>
                  <a:tcPr marL="51349" marR="513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682055167"/>
                  </a:ext>
                </a:extLst>
              </a:tr>
              <a:tr h="755129">
                <a:tc>
                  <a:txBody>
                    <a:bodyPr/>
                    <a:lstStyle/>
                    <a:p>
                      <a:pPr algn="l">
                        <a:spcAft>
                          <a:spcPts val="0"/>
                        </a:spcAft>
                      </a:pPr>
                      <a:r>
                        <a:rPr lang="en-US" sz="1200" b="1" dirty="0">
                          <a:effectLst/>
                          <a:latin typeface="Calibri" charset="0"/>
                          <a:ea typeface="Calibri" charset="0"/>
                          <a:cs typeface="Times New Roman" charset="0"/>
                        </a:rPr>
                        <a:t>Ecosystem Transaction Management</a:t>
                      </a:r>
                    </a:p>
                    <a:p>
                      <a:pPr algn="l">
                        <a:spcAft>
                          <a:spcPts val="0"/>
                        </a:spcAft>
                      </a:pPr>
                      <a:r>
                        <a:rPr lang="en-US" sz="1200" b="1" dirty="0">
                          <a:effectLst/>
                          <a:latin typeface="Calibri" charset="0"/>
                          <a:ea typeface="Calibri" charset="0"/>
                          <a:cs typeface="Times New Roman" charset="0"/>
                        </a:rPr>
                        <a:t>(“Marketplace”)</a:t>
                      </a:r>
                      <a:endParaRPr lang="it-IT" sz="1200" b="1" dirty="0">
                        <a:effectLst/>
                        <a:latin typeface="Calibri" charset="0"/>
                        <a:ea typeface="Calibri" charset="0"/>
                        <a:cs typeface="Times New Roman" charset="0"/>
                      </a:endParaRPr>
                    </a:p>
                  </a:txBody>
                  <a:tcPr marL="51349" marR="51349" marT="0" marB="0" anchor="ctr">
                    <a:lnL w="381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l">
                        <a:spcAft>
                          <a:spcPts val="0"/>
                        </a:spcAft>
                      </a:pPr>
                      <a:r>
                        <a:rPr lang="en-US" sz="1200" dirty="0">
                          <a:effectLst/>
                          <a:latin typeface="Calibri" panose="020F0502020204030204" pitchFamily="34" charset="0"/>
                          <a:ea typeface="Calibri" charset="0"/>
                          <a:cs typeface="Calibri" panose="020F0502020204030204" pitchFamily="34" charset="0"/>
                        </a:rPr>
                        <a:t>It exposes functionalities such as catalogue management, ordering management, revenue management, Service Level Agreements (SLA), license management</a:t>
                      </a:r>
                      <a:r>
                        <a:rPr lang="en-US" sz="1200" baseline="0" dirty="0">
                          <a:effectLst/>
                          <a:latin typeface="Calibri" panose="020F0502020204030204" pitchFamily="34" charset="0"/>
                          <a:ea typeface="Calibri" charset="0"/>
                          <a:cs typeface="Calibri" panose="020F0502020204030204" pitchFamily="34" charset="0"/>
                        </a:rPr>
                        <a:t> etc.</a:t>
                      </a:r>
                    </a:p>
                    <a:p>
                      <a:pPr algn="l">
                        <a:spcAft>
                          <a:spcPts val="0"/>
                        </a:spcAft>
                      </a:pPr>
                      <a:r>
                        <a:rPr lang="it-IT" sz="1200" baseline="0" dirty="0">
                          <a:effectLst/>
                          <a:latin typeface="Calibri" panose="020F0502020204030204" pitchFamily="34" charset="0"/>
                          <a:ea typeface="Calibri" charset="0"/>
                          <a:cs typeface="Calibri" panose="020F0502020204030204" pitchFamily="34" charset="0"/>
                        </a:rPr>
                        <a:t>Complemented by marketplaces for hardware and services. Based on the TM Forum Business API, Fiware business EcoSystem and market place enabler API</a:t>
                      </a:r>
                      <a:endParaRPr lang="en-US" sz="1200" baseline="0" dirty="0">
                        <a:effectLst/>
                        <a:latin typeface="Calibri" panose="020F0502020204030204" pitchFamily="34" charset="0"/>
                        <a:ea typeface="Calibri" charset="0"/>
                        <a:cs typeface="Calibri" panose="020F0502020204030204" pitchFamily="34" charset="0"/>
                      </a:endParaRPr>
                    </a:p>
                  </a:txBody>
                  <a:tcPr marL="51349" marR="513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828395406"/>
                  </a:ext>
                </a:extLst>
              </a:tr>
              <a:tr h="548640">
                <a:tc>
                  <a:txBody>
                    <a:bodyPr/>
                    <a:lstStyle/>
                    <a:p>
                      <a:pPr algn="l">
                        <a:spcAft>
                          <a:spcPts val="0"/>
                        </a:spcAft>
                      </a:pPr>
                      <a:r>
                        <a:rPr lang="en-US" sz="1200" b="1" dirty="0">
                          <a:effectLst/>
                          <a:latin typeface="Calibri" charset="0"/>
                          <a:ea typeface="Calibri" charset="0"/>
                          <a:cs typeface="Times New Roman" charset="0"/>
                        </a:rPr>
                        <a:t>Personal Data Management</a:t>
                      </a:r>
                      <a:endParaRPr lang="it-IT" sz="1200" b="1" dirty="0">
                        <a:effectLst/>
                        <a:latin typeface="Calibri" charset="0"/>
                        <a:ea typeface="Calibri" charset="0"/>
                        <a:cs typeface="Times New Roman" charset="0"/>
                      </a:endParaRPr>
                    </a:p>
                  </a:txBody>
                  <a:tcPr marL="51349" marR="513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dirty="0">
                          <a:effectLst/>
                          <a:latin typeface="Calibri" panose="020F0502020204030204" pitchFamily="34" charset="0"/>
                          <a:ea typeface="Calibri" charset="0"/>
                          <a:cs typeface="Calibri" panose="020F0502020204030204" pitchFamily="34" charset="0"/>
                        </a:rPr>
                        <a:t>Mechanisms allowing individuals and communities to manage and make informed decisions about the use of information derived from their personal data. Aligning the initiatives like MyData.org, SOLID and IHAN</a:t>
                      </a:r>
                      <a:endParaRPr lang="it-IT" sz="1200" dirty="0">
                        <a:effectLst/>
                        <a:latin typeface="Calibri" panose="020F0502020204030204" pitchFamily="34" charset="0"/>
                        <a:ea typeface="Calibri" charset="0"/>
                        <a:cs typeface="Calibri" panose="020F0502020204030204" pitchFamily="34" charset="0"/>
                      </a:endParaRPr>
                    </a:p>
                  </a:txBody>
                  <a:tcPr marL="51349" marR="513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415347">
                <a:tc>
                  <a:txBody>
                    <a:bodyPr/>
                    <a:lstStyle/>
                    <a:p>
                      <a:pPr algn="l">
                        <a:spcAft>
                          <a:spcPts val="0"/>
                        </a:spcAft>
                      </a:pPr>
                      <a:r>
                        <a:rPr lang="en-US" sz="1200" b="1" dirty="0">
                          <a:effectLst/>
                          <a:latin typeface="Calibri" charset="0"/>
                          <a:ea typeface="Calibri" charset="0"/>
                          <a:cs typeface="Times New Roman" charset="0"/>
                        </a:rPr>
                        <a:t>Fair AI</a:t>
                      </a:r>
                      <a:endParaRPr lang="it-IT" sz="1200" b="1" dirty="0">
                        <a:effectLst/>
                        <a:latin typeface="Calibri" charset="0"/>
                        <a:ea typeface="Calibri" charset="0"/>
                        <a:cs typeface="Times New Roman" charset="0"/>
                      </a:endParaRPr>
                    </a:p>
                  </a:txBody>
                  <a:tcPr marL="51349" marR="513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spcAft>
                          <a:spcPts val="0"/>
                        </a:spcAft>
                      </a:pPr>
                      <a:r>
                        <a:rPr lang="en-US" sz="1200" dirty="0">
                          <a:effectLst/>
                          <a:latin typeface="Calibri" panose="020F0502020204030204" pitchFamily="34" charset="0"/>
                          <a:ea typeface="Calibri" charset="0"/>
                          <a:cs typeface="Calibri" panose="020F0502020204030204" pitchFamily="34" charset="0"/>
                        </a:rPr>
                        <a:t>Mechanisms allowing inspection of automated decision making. Based on the work from Amsterdam and </a:t>
                      </a:r>
                      <a:r>
                        <a:rPr lang="en-US" sz="1200" dirty="0" err="1">
                          <a:effectLst/>
                          <a:latin typeface="Calibri" panose="020F0502020204030204" pitchFamily="34" charset="0"/>
                          <a:ea typeface="Calibri" charset="0"/>
                          <a:cs typeface="Calibri" panose="020F0502020204030204" pitchFamily="34" charset="0"/>
                        </a:rPr>
                        <a:t>Helsinky</a:t>
                      </a:r>
                      <a:r>
                        <a:rPr lang="en-US" sz="1200" dirty="0">
                          <a:effectLst/>
                          <a:latin typeface="Calibri" panose="020F0502020204030204" pitchFamily="34" charset="0"/>
                          <a:ea typeface="Calibri" charset="0"/>
                          <a:cs typeface="Calibri" panose="020F0502020204030204" pitchFamily="34" charset="0"/>
                        </a:rPr>
                        <a:t> regarding AI registry. </a:t>
                      </a:r>
                      <a:endParaRPr lang="it-IT" sz="1200" dirty="0">
                        <a:effectLst/>
                        <a:latin typeface="Calibri" panose="020F0502020204030204" pitchFamily="34" charset="0"/>
                        <a:ea typeface="Calibri" charset="0"/>
                        <a:cs typeface="Calibri" panose="020F0502020204030204" pitchFamily="34" charset="0"/>
                      </a:endParaRPr>
                    </a:p>
                  </a:txBody>
                  <a:tcPr marL="51349" marR="513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905307980"/>
                  </a:ext>
                </a:extLst>
              </a:tr>
            </a:tbl>
          </a:graphicData>
        </a:graphic>
      </p:graphicFrame>
      <p:sp>
        <p:nvSpPr>
          <p:cNvPr id="4" name="TextBox 3">
            <a:extLst>
              <a:ext uri="{FF2B5EF4-FFF2-40B4-BE49-F238E27FC236}">
                <a16:creationId xmlns:a16="http://schemas.microsoft.com/office/drawing/2014/main" id="{74C51BD2-0627-9840-A2E4-37F69CDA78D1}"/>
              </a:ext>
            </a:extLst>
          </p:cNvPr>
          <p:cNvSpPr txBox="1"/>
          <p:nvPr/>
        </p:nvSpPr>
        <p:spPr>
          <a:xfrm>
            <a:off x="793163" y="1228892"/>
            <a:ext cx="304800" cy="600164"/>
          </a:xfrm>
          <a:prstGeom prst="rect">
            <a:avLst/>
          </a:prstGeom>
          <a:noFill/>
        </p:spPr>
        <p:txBody>
          <a:bodyPr wrap="square" rtlCol="0">
            <a:spAutoFit/>
          </a:bodyPr>
          <a:lstStyle/>
          <a:p>
            <a:pPr defTabSz="685800">
              <a:defRPr/>
            </a:pPr>
            <a:r>
              <a:rPr lang="da-DK" sz="3300" b="1" dirty="0"/>
              <a:t>1</a:t>
            </a:r>
          </a:p>
        </p:txBody>
      </p:sp>
      <p:sp>
        <p:nvSpPr>
          <p:cNvPr id="6" name="TextBox 5">
            <a:extLst>
              <a:ext uri="{FF2B5EF4-FFF2-40B4-BE49-F238E27FC236}">
                <a16:creationId xmlns:a16="http://schemas.microsoft.com/office/drawing/2014/main" id="{AAF35537-90C9-C446-8653-D2ECA2231622}"/>
              </a:ext>
            </a:extLst>
          </p:cNvPr>
          <p:cNvSpPr txBox="1"/>
          <p:nvPr/>
        </p:nvSpPr>
        <p:spPr>
          <a:xfrm>
            <a:off x="793163" y="1827983"/>
            <a:ext cx="304800" cy="600164"/>
          </a:xfrm>
          <a:prstGeom prst="rect">
            <a:avLst/>
          </a:prstGeom>
          <a:noFill/>
        </p:spPr>
        <p:txBody>
          <a:bodyPr wrap="square" rtlCol="0">
            <a:spAutoFit/>
          </a:bodyPr>
          <a:lstStyle/>
          <a:p>
            <a:pPr defTabSz="685800">
              <a:defRPr/>
            </a:pPr>
            <a:r>
              <a:rPr lang="da-DK" sz="3300" b="1" dirty="0"/>
              <a:t>2</a:t>
            </a:r>
          </a:p>
        </p:txBody>
      </p:sp>
      <p:sp>
        <p:nvSpPr>
          <p:cNvPr id="7" name="TextBox 6">
            <a:extLst>
              <a:ext uri="{FF2B5EF4-FFF2-40B4-BE49-F238E27FC236}">
                <a16:creationId xmlns:a16="http://schemas.microsoft.com/office/drawing/2014/main" id="{CC9EA691-E64E-B64D-9F88-33C35FCB14FD}"/>
              </a:ext>
            </a:extLst>
          </p:cNvPr>
          <p:cNvSpPr txBox="1"/>
          <p:nvPr/>
        </p:nvSpPr>
        <p:spPr>
          <a:xfrm>
            <a:off x="793163" y="2643471"/>
            <a:ext cx="304800" cy="600164"/>
          </a:xfrm>
          <a:prstGeom prst="rect">
            <a:avLst/>
          </a:prstGeom>
          <a:noFill/>
        </p:spPr>
        <p:txBody>
          <a:bodyPr wrap="square" rtlCol="0">
            <a:spAutoFit/>
          </a:bodyPr>
          <a:lstStyle/>
          <a:p>
            <a:pPr defTabSz="685800">
              <a:defRPr/>
            </a:pPr>
            <a:r>
              <a:rPr lang="da-DK" sz="3300" b="1" dirty="0"/>
              <a:t>3</a:t>
            </a:r>
          </a:p>
        </p:txBody>
      </p:sp>
      <p:sp>
        <p:nvSpPr>
          <p:cNvPr id="8" name="TextBox 7">
            <a:extLst>
              <a:ext uri="{FF2B5EF4-FFF2-40B4-BE49-F238E27FC236}">
                <a16:creationId xmlns:a16="http://schemas.microsoft.com/office/drawing/2014/main" id="{695BAF57-131D-9A4B-8A09-025B1ADADDB9}"/>
              </a:ext>
            </a:extLst>
          </p:cNvPr>
          <p:cNvSpPr txBox="1"/>
          <p:nvPr/>
        </p:nvSpPr>
        <p:spPr>
          <a:xfrm>
            <a:off x="168908" y="738109"/>
            <a:ext cx="1064168" cy="600164"/>
          </a:xfrm>
          <a:prstGeom prst="rect">
            <a:avLst/>
          </a:prstGeom>
          <a:noFill/>
        </p:spPr>
        <p:txBody>
          <a:bodyPr wrap="square" rtlCol="0">
            <a:spAutoFit/>
          </a:bodyPr>
          <a:lstStyle/>
          <a:p>
            <a:pPr defTabSz="685800">
              <a:defRPr/>
            </a:pPr>
            <a:r>
              <a:rPr lang="da-DK" sz="3300" b="1" dirty="0"/>
              <a:t>MIM</a:t>
            </a:r>
          </a:p>
        </p:txBody>
      </p:sp>
      <p:sp>
        <p:nvSpPr>
          <p:cNvPr id="9" name="Rectangle 8">
            <a:extLst>
              <a:ext uri="{FF2B5EF4-FFF2-40B4-BE49-F238E27FC236}">
                <a16:creationId xmlns:a16="http://schemas.microsoft.com/office/drawing/2014/main" id="{CC21B7D0-E41B-2F4D-AF92-B8775DB9C871}"/>
              </a:ext>
            </a:extLst>
          </p:cNvPr>
          <p:cNvSpPr/>
          <p:nvPr/>
        </p:nvSpPr>
        <p:spPr>
          <a:xfrm>
            <a:off x="1233074" y="4466703"/>
            <a:ext cx="7280882" cy="646331"/>
          </a:xfrm>
          <a:prstGeom prst="rect">
            <a:avLst/>
          </a:prstGeom>
        </p:spPr>
        <p:txBody>
          <a:bodyPr wrap="square">
            <a:spAutoFit/>
          </a:bodyPr>
          <a:lstStyle/>
          <a:p>
            <a:pPr defTabSz="685800">
              <a:defRPr/>
            </a:pPr>
            <a:r>
              <a:rPr lang="en-GB" sz="1800" b="1" dirty="0"/>
              <a:t>MIM 1-3 Adopted by OASC Council of Cities January 16, 2019</a:t>
            </a:r>
          </a:p>
          <a:p>
            <a:pPr defTabSz="685800">
              <a:defRPr/>
            </a:pPr>
            <a:r>
              <a:rPr lang="en-GB" sz="1800" b="1" dirty="0">
                <a:solidFill>
                  <a:srgbClr val="FF0000"/>
                </a:solidFill>
              </a:rPr>
              <a:t>MIM 4-5 Proposed as work items</a:t>
            </a:r>
          </a:p>
        </p:txBody>
      </p:sp>
      <p:sp>
        <p:nvSpPr>
          <p:cNvPr id="10" name="TextBox 9">
            <a:extLst>
              <a:ext uri="{FF2B5EF4-FFF2-40B4-BE49-F238E27FC236}">
                <a16:creationId xmlns:a16="http://schemas.microsoft.com/office/drawing/2014/main" id="{71DAA5FE-C21D-9743-9F33-17986CC116B7}"/>
              </a:ext>
            </a:extLst>
          </p:cNvPr>
          <p:cNvSpPr txBox="1"/>
          <p:nvPr/>
        </p:nvSpPr>
        <p:spPr>
          <a:xfrm>
            <a:off x="793163" y="3220552"/>
            <a:ext cx="304800" cy="600164"/>
          </a:xfrm>
          <a:prstGeom prst="rect">
            <a:avLst/>
          </a:prstGeom>
          <a:noFill/>
        </p:spPr>
        <p:txBody>
          <a:bodyPr wrap="square" rtlCol="0">
            <a:spAutoFit/>
          </a:bodyPr>
          <a:lstStyle/>
          <a:p>
            <a:pPr defTabSz="685800">
              <a:defRPr/>
            </a:pPr>
            <a:r>
              <a:rPr lang="da-DK" sz="3300" b="1" dirty="0">
                <a:solidFill>
                  <a:srgbClr val="FF0000"/>
                </a:solidFill>
              </a:rPr>
              <a:t>4</a:t>
            </a:r>
          </a:p>
        </p:txBody>
      </p:sp>
      <p:sp>
        <p:nvSpPr>
          <p:cNvPr id="11" name="TextBox 10">
            <a:extLst>
              <a:ext uri="{FF2B5EF4-FFF2-40B4-BE49-F238E27FC236}">
                <a16:creationId xmlns:a16="http://schemas.microsoft.com/office/drawing/2014/main" id="{D73D13D5-26D2-F646-95FC-ECA135288726}"/>
              </a:ext>
            </a:extLst>
          </p:cNvPr>
          <p:cNvSpPr txBox="1"/>
          <p:nvPr/>
        </p:nvSpPr>
        <p:spPr>
          <a:xfrm>
            <a:off x="793163" y="3659520"/>
            <a:ext cx="304800" cy="600164"/>
          </a:xfrm>
          <a:prstGeom prst="rect">
            <a:avLst/>
          </a:prstGeom>
          <a:noFill/>
        </p:spPr>
        <p:txBody>
          <a:bodyPr wrap="square" rtlCol="0">
            <a:spAutoFit/>
          </a:bodyPr>
          <a:lstStyle/>
          <a:p>
            <a:pPr defTabSz="685800">
              <a:defRPr/>
            </a:pPr>
            <a:r>
              <a:rPr lang="da-DK" sz="3300" b="1" dirty="0">
                <a:solidFill>
                  <a:srgbClr val="FF0000"/>
                </a:solidFill>
              </a:rPr>
              <a:t>5</a:t>
            </a:r>
          </a:p>
        </p:txBody>
      </p:sp>
    </p:spTree>
    <p:extLst>
      <p:ext uri="{BB962C8B-B14F-4D97-AF65-F5344CB8AC3E}">
        <p14:creationId xmlns:p14="http://schemas.microsoft.com/office/powerpoint/2010/main" val="265248747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Proxima Nova Regular"/>
                <a:cs typeface="Proxima Nova Regular"/>
              </a:rPr>
              <a:t>OASC MIMs: Status</a:t>
            </a:r>
          </a:p>
        </p:txBody>
      </p:sp>
      <p:sp>
        <p:nvSpPr>
          <p:cNvPr id="3" name="Content Placeholder 2"/>
          <p:cNvSpPr>
            <a:spLocks noGrp="1"/>
          </p:cNvSpPr>
          <p:nvPr>
            <p:ph idx="1"/>
          </p:nvPr>
        </p:nvSpPr>
        <p:spPr>
          <a:xfrm>
            <a:off x="457200" y="1200151"/>
            <a:ext cx="8229600" cy="3628995"/>
          </a:xfrm>
        </p:spPr>
        <p:txBody>
          <a:bodyPr>
            <a:normAutofit fontScale="77500" lnSpcReduction="20000"/>
          </a:bodyPr>
          <a:lstStyle/>
          <a:p>
            <a:pPr>
              <a:lnSpc>
                <a:spcPct val="120000"/>
              </a:lnSpc>
            </a:pPr>
            <a:r>
              <a:rPr lang="en-US" b="1" dirty="0">
                <a:latin typeface="Proxima Nova Thin"/>
                <a:cs typeface="Proxima Nova Thin"/>
              </a:rPr>
              <a:t>20+ operational deployments worldwide</a:t>
            </a:r>
          </a:p>
          <a:p>
            <a:pPr lvl="1">
              <a:lnSpc>
                <a:spcPct val="120000"/>
              </a:lnSpc>
            </a:pPr>
            <a:r>
              <a:rPr lang="en-US" dirty="0">
                <a:latin typeface="Proxima Nova Thin"/>
                <a:cs typeface="Proxima Nova Thin"/>
              </a:rPr>
              <a:t>Including Milan, Vienna, Porto, Helsinki, Santander, Eindhoven, Antwerp, Geneva, Manchester, </a:t>
            </a:r>
            <a:r>
              <a:rPr lang="en-US" dirty="0" err="1">
                <a:latin typeface="Proxima Nova Thin"/>
                <a:cs typeface="Proxima Nova Thin"/>
              </a:rPr>
              <a:t>Seongnam</a:t>
            </a:r>
            <a:r>
              <a:rPr lang="en-US" dirty="0">
                <a:latin typeface="Proxima Nova Thin"/>
                <a:cs typeface="Proxima Nova Thin"/>
              </a:rPr>
              <a:t>, Bordeaux</a:t>
            </a:r>
          </a:p>
          <a:p>
            <a:pPr>
              <a:lnSpc>
                <a:spcPct val="120000"/>
              </a:lnSpc>
            </a:pPr>
            <a:r>
              <a:rPr lang="en-US" b="1" dirty="0">
                <a:latin typeface="Proxima Nova Thin"/>
                <a:cs typeface="Proxima Nova Thin"/>
              </a:rPr>
              <a:t>140+ formal adoptions worldwide</a:t>
            </a:r>
          </a:p>
          <a:p>
            <a:pPr lvl="1">
              <a:lnSpc>
                <a:spcPct val="120000"/>
              </a:lnSpc>
            </a:pPr>
            <a:r>
              <a:rPr lang="en-US" dirty="0">
                <a:latin typeface="Proxima Nova Thin"/>
                <a:cs typeface="Proxima Nova Thin"/>
              </a:rPr>
              <a:t>Including Stavanger, London, Amsterdam, Brisbane, Edinburgh, Rio De Janeiro, Buenos Aires, Leon, Ghent, Almere, Sarajevo, Tampere</a:t>
            </a:r>
          </a:p>
          <a:p>
            <a:pPr lvl="1">
              <a:lnSpc>
                <a:spcPct val="120000"/>
              </a:lnSpc>
            </a:pPr>
            <a:r>
              <a:rPr lang="en-US" dirty="0">
                <a:latin typeface="Proxima Nova Thin"/>
                <a:cs typeface="Proxima Nova Thin"/>
              </a:rPr>
              <a:t>Pending: Tokyo, Fukuoka, Osaka, Yokohama, Dubai, Montreal, Toronto, Chennai, Pune, Hyderabad, Shanghai, Yinchuan, Guadalajara</a:t>
            </a:r>
          </a:p>
          <a:p>
            <a:pPr>
              <a:lnSpc>
                <a:spcPct val="120000"/>
              </a:lnSpc>
            </a:pPr>
            <a:r>
              <a:rPr lang="en-US" b="1" dirty="0">
                <a:latin typeface="Proxima Nova Thin"/>
                <a:cs typeface="Proxima Nova Thin"/>
              </a:rPr>
              <a:t>29 countries</a:t>
            </a:r>
          </a:p>
          <a:p>
            <a:pPr lvl="1">
              <a:lnSpc>
                <a:spcPct val="120000"/>
              </a:lnSpc>
            </a:pPr>
            <a:r>
              <a:rPr lang="en-US" dirty="0">
                <a:latin typeface="Proxima Nova Thin"/>
                <a:cs typeface="Proxima Nova Thin"/>
              </a:rPr>
              <a:t>Currently average of 4.8 cities per country</a:t>
            </a:r>
          </a:p>
        </p:txBody>
      </p:sp>
      <p:sp>
        <p:nvSpPr>
          <p:cNvPr id="6" name="Slide Number Placeholder 5"/>
          <p:cNvSpPr>
            <a:spLocks noGrp="1"/>
          </p:cNvSpPr>
          <p:nvPr>
            <p:ph type="sldNum" sz="quarter" idx="12"/>
          </p:nvPr>
        </p:nvSpPr>
        <p:spPr/>
        <p:txBody>
          <a:bodyPr/>
          <a:lstStyle/>
          <a:p>
            <a:pPr defTabSz="457189">
              <a:buClrTx/>
            </a:pPr>
            <a:fld id="{FCACDF5B-E101-D444-B24C-24A8C136BC8D}" type="slidenum">
              <a:rPr lang="en-US" kern="1200">
                <a:solidFill>
                  <a:prstClr val="black">
                    <a:tint val="75000"/>
                  </a:prstClr>
                </a:solidFill>
                <a:latin typeface="Calibri"/>
                <a:ea typeface="+mn-ea"/>
                <a:cs typeface="+mn-cs"/>
              </a:rPr>
              <a:pPr defTabSz="457189">
                <a:buClrTx/>
              </a:pPr>
              <a:t>15</a:t>
            </a:fld>
            <a:endParaRPr lang="en-US" kern="1200">
              <a:solidFill>
                <a:prstClr val="black">
                  <a:tint val="75000"/>
                </a:prstClr>
              </a:solidFill>
              <a:latin typeface="Calibri"/>
              <a:ea typeface="+mn-ea"/>
              <a:cs typeface="+mn-cs"/>
            </a:endParaRPr>
          </a:p>
        </p:txBody>
      </p:sp>
    </p:spTree>
    <p:extLst>
      <p:ext uri="{BB962C8B-B14F-4D97-AF65-F5344CB8AC3E}">
        <p14:creationId xmlns:p14="http://schemas.microsoft.com/office/powerpoint/2010/main" val="3920143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A92988-26E7-424F-B303-A8103CDCDBEB}"/>
              </a:ext>
            </a:extLst>
          </p:cNvPr>
          <p:cNvSpPr>
            <a:spLocks noGrp="1"/>
          </p:cNvSpPr>
          <p:nvPr>
            <p:ph type="body" sz="quarter" idx="10"/>
          </p:nvPr>
        </p:nvSpPr>
        <p:spPr/>
        <p:txBody>
          <a:bodyPr/>
          <a:lstStyle/>
          <a:p>
            <a:r>
              <a:rPr lang="en-US" dirty="0"/>
              <a:t>MIMs</a:t>
            </a:r>
          </a:p>
        </p:txBody>
      </p:sp>
      <p:sp>
        <p:nvSpPr>
          <p:cNvPr id="3" name="Text Placeholder 2">
            <a:extLst>
              <a:ext uri="{FF2B5EF4-FFF2-40B4-BE49-F238E27FC236}">
                <a16:creationId xmlns:a16="http://schemas.microsoft.com/office/drawing/2014/main" id="{3CF6AE47-96BE-F349-8F5D-1690A9102CD3}"/>
              </a:ext>
            </a:extLst>
          </p:cNvPr>
          <p:cNvSpPr>
            <a:spLocks noGrp="1"/>
          </p:cNvSpPr>
          <p:nvPr>
            <p:ph type="body" sz="quarter" idx="11"/>
          </p:nvPr>
        </p:nvSpPr>
        <p:spPr/>
        <p:txBody>
          <a:bodyPr/>
          <a:lstStyle/>
          <a:p>
            <a:r>
              <a:rPr lang="en-US" dirty="0"/>
              <a:t>Benefits</a:t>
            </a:r>
          </a:p>
        </p:txBody>
      </p:sp>
      <p:sp>
        <p:nvSpPr>
          <p:cNvPr id="4" name="Text Placeholder 3">
            <a:extLst>
              <a:ext uri="{FF2B5EF4-FFF2-40B4-BE49-F238E27FC236}">
                <a16:creationId xmlns:a16="http://schemas.microsoft.com/office/drawing/2014/main" id="{E169D568-AC81-4244-B7C5-7E359017B8BE}"/>
              </a:ext>
            </a:extLst>
          </p:cNvPr>
          <p:cNvSpPr>
            <a:spLocks noGrp="1"/>
          </p:cNvSpPr>
          <p:nvPr>
            <p:ph type="body" sz="quarter" idx="12"/>
          </p:nvPr>
        </p:nvSpPr>
        <p:spPr>
          <a:xfrm>
            <a:off x="628649" y="1221963"/>
            <a:ext cx="7492226" cy="2742296"/>
          </a:xfrm>
        </p:spPr>
        <p:txBody>
          <a:bodyPr/>
          <a:lstStyle/>
          <a:p>
            <a:pPr marL="0" indent="0">
              <a:buNone/>
            </a:pPr>
            <a:r>
              <a:rPr lang="en-US" sz="2100" b="1" dirty="0">
                <a:latin typeface="Proxima Nova Light" panose="02000506030000020004" pitchFamily="2" charset="0"/>
              </a:rPr>
              <a:t>Benefits for Cities</a:t>
            </a:r>
          </a:p>
          <a:p>
            <a:pPr marL="0" indent="0">
              <a:buNone/>
            </a:pPr>
            <a:r>
              <a:rPr lang="en-GB" sz="2100" dirty="0">
                <a:latin typeface="Proxima Nova Light" panose="02000506030000020004" pitchFamily="2" charset="0"/>
              </a:rPr>
              <a:t>	Choice, flexibility, efficiency, value-for-money, 	independence, economic development </a:t>
            </a:r>
          </a:p>
          <a:p>
            <a:pPr marL="0" indent="0">
              <a:buNone/>
            </a:pPr>
            <a:r>
              <a:rPr lang="en-GB" sz="2100" b="1" dirty="0">
                <a:latin typeface="Proxima Nova Light" panose="02000506030000020004" pitchFamily="2" charset="0"/>
              </a:rPr>
              <a:t>Benefit for Businesses </a:t>
            </a:r>
          </a:p>
          <a:p>
            <a:pPr marL="0" indent="0">
              <a:buNone/>
            </a:pPr>
            <a:r>
              <a:rPr lang="en-GB" sz="2100" dirty="0">
                <a:latin typeface="Proxima Nova Light" panose="02000506030000020004" pitchFamily="2" charset="0"/>
              </a:rPr>
              <a:t>	Scale, agile development and deployment</a:t>
            </a:r>
          </a:p>
          <a:p>
            <a:pPr marL="0" indent="0">
              <a:buNone/>
            </a:pPr>
            <a:r>
              <a:rPr lang="en-GB" sz="2100" b="1" dirty="0">
                <a:latin typeface="Proxima Nova Light" panose="02000506030000020004" pitchFamily="2" charset="0"/>
              </a:rPr>
              <a:t>Benefit for all</a:t>
            </a:r>
          </a:p>
          <a:p>
            <a:pPr marL="0" indent="0">
              <a:buNone/>
            </a:pPr>
            <a:r>
              <a:rPr lang="en-GB" sz="2100" dirty="0">
                <a:latin typeface="Proxima Nova Light" panose="02000506030000020004" pitchFamily="2" charset="0"/>
              </a:rPr>
              <a:t>	</a:t>
            </a:r>
            <a:r>
              <a:rPr lang="en-GB" sz="2100" u="sng" dirty="0">
                <a:latin typeface="Proxima Nova Light" panose="02000506030000020004" pitchFamily="2" charset="0"/>
              </a:rPr>
              <a:t>Reduced risk, increased investments, innovation</a:t>
            </a:r>
          </a:p>
        </p:txBody>
      </p:sp>
    </p:spTree>
    <p:extLst>
      <p:ext uri="{BB962C8B-B14F-4D97-AF65-F5344CB8AC3E}">
        <p14:creationId xmlns:p14="http://schemas.microsoft.com/office/powerpoint/2010/main" val="526634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2F26827-28A2-4BB0-A29F-AF7E4A27CF7C}"/>
              </a:ext>
            </a:extLst>
          </p:cNvPr>
          <p:cNvSpPr>
            <a:spLocks noGrp="1"/>
          </p:cNvSpPr>
          <p:nvPr>
            <p:ph type="body" sz="quarter" idx="11"/>
          </p:nvPr>
        </p:nvSpPr>
        <p:spPr/>
        <p:txBody>
          <a:bodyPr/>
          <a:lstStyle/>
          <a:p>
            <a:r>
              <a:rPr lang="nl-BE" sz="1600" dirty="0" err="1"/>
              <a:t>Purpose</a:t>
            </a:r>
            <a:endParaRPr lang="nl-BE" dirty="0"/>
          </a:p>
        </p:txBody>
      </p:sp>
      <p:sp>
        <p:nvSpPr>
          <p:cNvPr id="4" name="Text Placeholder 3">
            <a:extLst>
              <a:ext uri="{FF2B5EF4-FFF2-40B4-BE49-F238E27FC236}">
                <a16:creationId xmlns:a16="http://schemas.microsoft.com/office/drawing/2014/main" id="{6A005408-8F87-4F90-924C-058E49BF9643}"/>
              </a:ext>
            </a:extLst>
          </p:cNvPr>
          <p:cNvSpPr>
            <a:spLocks noGrp="1"/>
          </p:cNvSpPr>
          <p:nvPr>
            <p:ph type="body" sz="quarter" idx="12"/>
          </p:nvPr>
        </p:nvSpPr>
        <p:spPr/>
        <p:txBody>
          <a:bodyPr/>
          <a:lstStyle/>
          <a:p>
            <a:r>
              <a:rPr lang="nl-BE" dirty="0" err="1"/>
              <a:t>ODala</a:t>
            </a:r>
            <a:endParaRPr lang="nl-BE" dirty="0"/>
          </a:p>
        </p:txBody>
      </p:sp>
      <p:pic>
        <p:nvPicPr>
          <p:cNvPr id="127" name="Picture 126">
            <a:extLst>
              <a:ext uri="{FF2B5EF4-FFF2-40B4-BE49-F238E27FC236}">
                <a16:creationId xmlns:a16="http://schemas.microsoft.com/office/drawing/2014/main" id="{694A33D1-1117-4536-B605-C58A696F91B4}"/>
              </a:ext>
            </a:extLst>
          </p:cNvPr>
          <p:cNvPicPr>
            <a:picLocks noChangeAspect="1"/>
          </p:cNvPicPr>
          <p:nvPr/>
        </p:nvPicPr>
        <p:blipFill>
          <a:blip r:embed="rId2"/>
          <a:stretch>
            <a:fillRect/>
          </a:stretch>
        </p:blipFill>
        <p:spPr>
          <a:xfrm>
            <a:off x="628649" y="1006645"/>
            <a:ext cx="6805799" cy="3968260"/>
          </a:xfrm>
          <a:prstGeom prst="rect">
            <a:avLst/>
          </a:prstGeom>
        </p:spPr>
      </p:pic>
    </p:spTree>
    <p:extLst>
      <p:ext uri="{BB962C8B-B14F-4D97-AF65-F5344CB8AC3E}">
        <p14:creationId xmlns:p14="http://schemas.microsoft.com/office/powerpoint/2010/main" val="1722255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24B006-005E-47C5-8F3A-285B8E3A2179}"/>
              </a:ext>
            </a:extLst>
          </p:cNvPr>
          <p:cNvSpPr>
            <a:spLocks noGrp="1"/>
          </p:cNvSpPr>
          <p:nvPr>
            <p:ph type="body" sz="quarter" idx="10"/>
          </p:nvPr>
        </p:nvSpPr>
        <p:spPr>
          <a:xfrm>
            <a:off x="628649" y="1501673"/>
            <a:ext cx="7198280" cy="2358596"/>
          </a:xfrm>
        </p:spPr>
        <p:txBody>
          <a:bodyPr/>
          <a:lstStyle/>
          <a:p>
            <a:r>
              <a:rPr lang="en-US" b="1" i="0" dirty="0">
                <a:solidFill>
                  <a:srgbClr val="292929"/>
                </a:solidFill>
                <a:effectLst/>
                <a:latin typeface="Trebuchet"/>
              </a:rPr>
              <a:t>Cities/regions</a:t>
            </a:r>
            <a:r>
              <a:rPr lang="en-US" b="0" i="0" dirty="0">
                <a:solidFill>
                  <a:srgbClr val="292929"/>
                </a:solidFill>
                <a:effectLst/>
                <a:latin typeface="Trebuchet"/>
              </a:rPr>
              <a:t>: Kiel (Germany, Coordinator), Heidelberg (Germany), Cartagena (Spain), Saint-Quentin (France), Faubourg Numérique (France), Flanders Information Agency (Belgium), Flanders Information Agency (Belgium), Digipolis Antwerp (Belgium)</a:t>
            </a:r>
          </a:p>
          <a:p>
            <a:r>
              <a:rPr lang="en-US" b="1" dirty="0">
                <a:solidFill>
                  <a:srgbClr val="292929"/>
                </a:solidFill>
                <a:latin typeface="Trebuchet"/>
              </a:rPr>
              <a:t>Companies</a:t>
            </a:r>
            <a:r>
              <a:rPr lang="en-US" dirty="0">
                <a:solidFill>
                  <a:srgbClr val="292929"/>
                </a:solidFill>
                <a:latin typeface="Trebuchet"/>
              </a:rPr>
              <a:t>: </a:t>
            </a:r>
            <a:r>
              <a:rPr lang="en-US" b="0" i="0" dirty="0">
                <a:solidFill>
                  <a:srgbClr val="292929"/>
                </a:solidFill>
                <a:effectLst/>
                <a:latin typeface="Trebuchet"/>
              </a:rPr>
              <a:t>NEC Laboratories Europe (Germany), HOP Ubiquitous (Spain), Sirus (Belgium), Vero City (Germany), </a:t>
            </a:r>
            <a:r>
              <a:rPr lang="en-US" b="0" i="0" dirty="0" err="1">
                <a:solidFill>
                  <a:srgbClr val="292929"/>
                </a:solidFill>
                <a:effectLst/>
                <a:latin typeface="Trebuchet"/>
              </a:rPr>
              <a:t>Contrasec</a:t>
            </a:r>
            <a:r>
              <a:rPr lang="en-US" b="0" i="0" dirty="0">
                <a:solidFill>
                  <a:srgbClr val="292929"/>
                </a:solidFill>
                <a:effectLst/>
                <a:latin typeface="Trebuchet"/>
              </a:rPr>
              <a:t> (Finland) </a:t>
            </a:r>
          </a:p>
          <a:p>
            <a:r>
              <a:rPr lang="en-US" b="1" dirty="0">
                <a:solidFill>
                  <a:srgbClr val="292929"/>
                </a:solidFill>
                <a:latin typeface="Trebuchet"/>
              </a:rPr>
              <a:t>Research institutes</a:t>
            </a:r>
            <a:r>
              <a:rPr lang="en-US" dirty="0">
                <a:solidFill>
                  <a:srgbClr val="292929"/>
                </a:solidFill>
                <a:latin typeface="Trebuchet"/>
              </a:rPr>
              <a:t>: </a:t>
            </a:r>
            <a:r>
              <a:rPr lang="en-US" b="0" i="0" dirty="0">
                <a:solidFill>
                  <a:srgbClr val="292929"/>
                </a:solidFill>
                <a:effectLst/>
                <a:latin typeface="Trebuchet"/>
              </a:rPr>
              <a:t>imec (Belgium), </a:t>
            </a:r>
          </a:p>
          <a:p>
            <a:r>
              <a:rPr lang="en-US" b="1" dirty="0">
                <a:solidFill>
                  <a:srgbClr val="292929"/>
                </a:solidFill>
                <a:latin typeface="Trebuchet"/>
              </a:rPr>
              <a:t>NGOs</a:t>
            </a:r>
            <a:r>
              <a:rPr lang="en-US" dirty="0">
                <a:solidFill>
                  <a:srgbClr val="292929"/>
                </a:solidFill>
                <a:latin typeface="Trebuchet"/>
              </a:rPr>
              <a:t>: </a:t>
            </a:r>
            <a:r>
              <a:rPr lang="en-US" b="0" i="0" dirty="0">
                <a:solidFill>
                  <a:srgbClr val="292929"/>
                </a:solidFill>
                <a:effectLst/>
                <a:latin typeface="Trebuchet"/>
              </a:rPr>
              <a:t>FIWARE Foundation (Germany), Open &amp; Agile Smart Cities (Belgium)</a:t>
            </a:r>
          </a:p>
        </p:txBody>
      </p:sp>
      <p:sp>
        <p:nvSpPr>
          <p:cNvPr id="3" name="Text Placeholder 2">
            <a:extLst>
              <a:ext uri="{FF2B5EF4-FFF2-40B4-BE49-F238E27FC236}">
                <a16:creationId xmlns:a16="http://schemas.microsoft.com/office/drawing/2014/main" id="{12F26827-28A2-4BB0-A29F-AF7E4A27CF7C}"/>
              </a:ext>
            </a:extLst>
          </p:cNvPr>
          <p:cNvSpPr>
            <a:spLocks noGrp="1"/>
          </p:cNvSpPr>
          <p:nvPr>
            <p:ph type="body" sz="quarter" idx="11"/>
          </p:nvPr>
        </p:nvSpPr>
        <p:spPr/>
        <p:txBody>
          <a:bodyPr/>
          <a:lstStyle/>
          <a:p>
            <a:r>
              <a:rPr lang="nl-BE" dirty="0"/>
              <a:t>Partners</a:t>
            </a:r>
          </a:p>
        </p:txBody>
      </p:sp>
      <p:sp>
        <p:nvSpPr>
          <p:cNvPr id="4" name="Text Placeholder 3">
            <a:extLst>
              <a:ext uri="{FF2B5EF4-FFF2-40B4-BE49-F238E27FC236}">
                <a16:creationId xmlns:a16="http://schemas.microsoft.com/office/drawing/2014/main" id="{6A005408-8F87-4F90-924C-058E49BF9643}"/>
              </a:ext>
            </a:extLst>
          </p:cNvPr>
          <p:cNvSpPr>
            <a:spLocks noGrp="1"/>
          </p:cNvSpPr>
          <p:nvPr>
            <p:ph type="body" sz="quarter" idx="12"/>
          </p:nvPr>
        </p:nvSpPr>
        <p:spPr/>
        <p:txBody>
          <a:bodyPr/>
          <a:lstStyle/>
          <a:p>
            <a:r>
              <a:rPr lang="nl-BE" dirty="0" err="1"/>
              <a:t>ODala</a:t>
            </a:r>
            <a:endParaRPr lang="nl-BE" dirty="0"/>
          </a:p>
        </p:txBody>
      </p:sp>
    </p:spTree>
    <p:extLst>
      <p:ext uri="{BB962C8B-B14F-4D97-AF65-F5344CB8AC3E}">
        <p14:creationId xmlns:p14="http://schemas.microsoft.com/office/powerpoint/2010/main" val="2251437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95846D-B0FF-8946-A027-2128FCCF6CE0}"/>
              </a:ext>
            </a:extLst>
          </p:cNvPr>
          <p:cNvSpPr>
            <a:spLocks noGrp="1"/>
          </p:cNvSpPr>
          <p:nvPr>
            <p:ph type="body" sz="quarter" idx="10"/>
          </p:nvPr>
        </p:nvSpPr>
        <p:spPr>
          <a:xfrm>
            <a:off x="1074421" y="1792622"/>
            <a:ext cx="6995159" cy="882690"/>
          </a:xfrm>
        </p:spPr>
        <p:txBody>
          <a:bodyPr/>
          <a:lstStyle/>
          <a:p>
            <a:r>
              <a:rPr lang="en-US" dirty="0" err="1"/>
              <a:t>CITYxCITY</a:t>
            </a:r>
            <a:endParaRPr lang="en-US" dirty="0"/>
          </a:p>
          <a:p>
            <a:r>
              <a:rPr lang="en-US" dirty="0"/>
              <a:t> </a:t>
            </a:r>
            <a:r>
              <a:rPr lang="en-US" b="1" dirty="0">
                <a:solidFill>
                  <a:srgbClr val="94D4EE"/>
                </a:solidFill>
              </a:rPr>
              <a:t>Empowering Cities &amp; Communities</a:t>
            </a:r>
          </a:p>
        </p:txBody>
      </p:sp>
    </p:spTree>
    <p:extLst>
      <p:ext uri="{BB962C8B-B14F-4D97-AF65-F5344CB8AC3E}">
        <p14:creationId xmlns:p14="http://schemas.microsoft.com/office/powerpoint/2010/main" val="1972278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42;g71eeb774cb_0_278">
            <a:extLst>
              <a:ext uri="{FF2B5EF4-FFF2-40B4-BE49-F238E27FC236}">
                <a16:creationId xmlns:a16="http://schemas.microsoft.com/office/drawing/2014/main" id="{16B4A854-D3F1-4ECC-AD78-76418B2AEB2D}"/>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en-GB" sz="3200" b="1" dirty="0">
                <a:latin typeface="FlandersArtSans-Bold" panose="00000800000000000000" pitchFamily="2" charset="0"/>
              </a:rPr>
              <a:t>Purpose of today</a:t>
            </a:r>
            <a:endParaRPr lang="nl-BE" sz="3200" b="1" dirty="0">
              <a:latin typeface="FlandersArtSans-Bold" panose="00000800000000000000" pitchFamily="2" charset="0"/>
            </a:endParaRPr>
          </a:p>
        </p:txBody>
      </p:sp>
      <p:sp>
        <p:nvSpPr>
          <p:cNvPr id="4" name="Rectangle 3"/>
          <p:cNvSpPr/>
          <p:nvPr/>
        </p:nvSpPr>
        <p:spPr>
          <a:xfrm>
            <a:off x="628651" y="1472917"/>
            <a:ext cx="8073510" cy="763846"/>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Provide an introduction on the OSLO Air &amp; Water project and co-create on possible use cases for the thematic workshops</a:t>
            </a:r>
          </a:p>
        </p:txBody>
      </p:sp>
      <p:sp>
        <p:nvSpPr>
          <p:cNvPr id="5" name="Rectangle 4"/>
          <p:cNvSpPr/>
          <p:nvPr/>
        </p:nvSpPr>
        <p:spPr>
          <a:xfrm>
            <a:off x="1149104" y="3094529"/>
            <a:ext cx="2789849" cy="523220"/>
          </a:xfrm>
          <a:prstGeom prst="rect">
            <a:avLst/>
          </a:prstGeom>
        </p:spPr>
        <p:txBody>
          <a:bodyPr wrap="square">
            <a:spAutoFit/>
          </a:bodyPr>
          <a:lstStyle/>
          <a:p>
            <a:pPr lvl="0" algn="ctr"/>
            <a:r>
              <a:rPr lang="en" b="1" dirty="0">
                <a:solidFill>
                  <a:schemeClr val="tx1"/>
                </a:solidFill>
                <a:latin typeface="FlandersArtSans-Bold" panose="00000800000000000000" pitchFamily="2" charset="0"/>
                <a:ea typeface="Proxima Nova"/>
                <a:cs typeface="Proxima Nova"/>
                <a:sym typeface="Proxima Nova"/>
              </a:rPr>
              <a:t>What are relevant initiatives to take into consideration?</a:t>
            </a:r>
          </a:p>
        </p:txBody>
      </p:sp>
      <p:sp>
        <p:nvSpPr>
          <p:cNvPr id="6" name="Rectangle 5"/>
          <p:cNvSpPr/>
          <p:nvPr/>
        </p:nvSpPr>
        <p:spPr>
          <a:xfrm>
            <a:off x="5233424" y="3094529"/>
            <a:ext cx="2789849" cy="1169551"/>
          </a:xfrm>
          <a:prstGeom prst="rect">
            <a:avLst/>
          </a:prstGeom>
        </p:spPr>
        <p:txBody>
          <a:bodyPr wrap="square">
            <a:spAutoFit/>
          </a:bodyPr>
          <a:lstStyle/>
          <a:p>
            <a:pPr lvl="0" algn="ctr"/>
            <a:r>
              <a:rPr lang="en" b="1" dirty="0">
                <a:solidFill>
                  <a:schemeClr val="tx1"/>
                </a:solidFill>
                <a:latin typeface="FlandersArtSans-Bold" panose="00000800000000000000" pitchFamily="2" charset="0"/>
                <a:ea typeface="Proxima Nova"/>
                <a:cs typeface="Proxima Nova"/>
                <a:sym typeface="Proxima Nova"/>
              </a:rPr>
              <a:t>What’s the scope of the </a:t>
            </a:r>
            <a:r>
              <a:rPr lang="en-GB" b="1" dirty="0">
                <a:solidFill>
                  <a:schemeClr val="tx1"/>
                </a:solidFill>
                <a:latin typeface="FlandersArtSans-Bold" panose="00000800000000000000" pitchFamily="2" charset="0"/>
                <a:ea typeface="Proxima Nova"/>
                <a:cs typeface="Proxima Nova"/>
                <a:sym typeface="Proxima Nova"/>
              </a:rPr>
              <a:t>data standardisation initiative</a:t>
            </a:r>
            <a:r>
              <a:rPr lang="en" b="1" dirty="0">
                <a:solidFill>
                  <a:schemeClr val="tx1"/>
                </a:solidFill>
                <a:latin typeface="FlandersArtSans-Bold" panose="00000800000000000000" pitchFamily="2" charset="0"/>
                <a:ea typeface="Proxima Nova"/>
                <a:cs typeface="Proxima Nova"/>
                <a:sym typeface="Proxima Nova"/>
              </a:rPr>
              <a:t>? What </a:t>
            </a:r>
            <a:r>
              <a:rPr lang="en-GB" b="1" dirty="0">
                <a:solidFill>
                  <a:schemeClr val="tx1"/>
                </a:solidFill>
                <a:latin typeface="FlandersArtSans-Bold" panose="00000800000000000000" pitchFamily="2" charset="0"/>
                <a:ea typeface="Proxima Nova"/>
                <a:cs typeface="Proxima Nova"/>
                <a:sym typeface="Proxima Nova"/>
              </a:rPr>
              <a:t>are the use cases and what</a:t>
            </a:r>
            <a:r>
              <a:rPr lang="en" b="1" dirty="0">
                <a:solidFill>
                  <a:schemeClr val="tx1"/>
                </a:solidFill>
                <a:latin typeface="FlandersArtSans-Bold" panose="00000800000000000000" pitchFamily="2" charset="0"/>
                <a:ea typeface="Proxima Nova"/>
                <a:cs typeface="Proxima Nova"/>
                <a:sym typeface="Proxima Nova"/>
              </a:rPr>
              <a:t> do want to measure and which data do we need?</a:t>
            </a:r>
          </a:p>
        </p:txBody>
      </p:sp>
      <p:sp>
        <p:nvSpPr>
          <p:cNvPr id="8" name="Freeform 3049"/>
          <p:cNvSpPr>
            <a:spLocks noEditPoints="1"/>
          </p:cNvSpPr>
          <p:nvPr/>
        </p:nvSpPr>
        <p:spPr bwMode="auto">
          <a:xfrm>
            <a:off x="2305903" y="2544337"/>
            <a:ext cx="476250" cy="514350"/>
          </a:xfrm>
          <a:custGeom>
            <a:avLst/>
            <a:gdLst/>
            <a:ahLst/>
            <a:cxnLst>
              <a:cxn ang="0">
                <a:pos x="265" y="189"/>
              </a:cxn>
              <a:cxn ang="0">
                <a:pos x="238" y="80"/>
              </a:cxn>
              <a:cxn ang="0">
                <a:pos x="185" y="111"/>
              </a:cxn>
              <a:cxn ang="0">
                <a:pos x="250" y="193"/>
              </a:cxn>
              <a:cxn ang="0">
                <a:pos x="83" y="229"/>
              </a:cxn>
              <a:cxn ang="0">
                <a:pos x="57" y="275"/>
              </a:cxn>
              <a:cxn ang="0">
                <a:pos x="127" y="311"/>
              </a:cxn>
              <a:cxn ang="0">
                <a:pos x="140" y="263"/>
              </a:cxn>
              <a:cxn ang="0">
                <a:pos x="355" y="794"/>
              </a:cxn>
              <a:cxn ang="0">
                <a:pos x="355" y="837"/>
              </a:cxn>
              <a:cxn ang="0">
                <a:pos x="502" y="816"/>
              </a:cxn>
              <a:cxn ang="0">
                <a:pos x="457" y="860"/>
              </a:cxn>
              <a:cxn ang="0">
                <a:pos x="357" y="882"/>
              </a:cxn>
              <a:cxn ang="0">
                <a:pos x="457" y="903"/>
              </a:cxn>
              <a:cxn ang="0">
                <a:pos x="457" y="860"/>
              </a:cxn>
              <a:cxn ang="0">
                <a:pos x="86" y="619"/>
              </a:cxn>
              <a:cxn ang="0">
                <a:pos x="97" y="660"/>
              </a:cxn>
              <a:cxn ang="0">
                <a:pos x="138" y="639"/>
              </a:cxn>
              <a:cxn ang="0">
                <a:pos x="116" y="602"/>
              </a:cxn>
              <a:cxn ang="0">
                <a:pos x="82" y="427"/>
              </a:cxn>
              <a:cxn ang="0">
                <a:pos x="0" y="453"/>
              </a:cxn>
              <a:cxn ang="0">
                <a:pos x="82" y="479"/>
              </a:cxn>
              <a:cxn ang="0">
                <a:pos x="418" y="148"/>
              </a:cxn>
              <a:cxn ang="0">
                <a:pos x="448" y="30"/>
              </a:cxn>
              <a:cxn ang="0">
                <a:pos x="387" y="30"/>
              </a:cxn>
              <a:cxn ang="0">
                <a:pos x="418" y="148"/>
              </a:cxn>
              <a:cxn ang="0">
                <a:pos x="719" y="602"/>
              </a:cxn>
              <a:cxn ang="0">
                <a:pos x="697" y="639"/>
              </a:cxn>
              <a:cxn ang="0">
                <a:pos x="738" y="660"/>
              </a:cxn>
              <a:cxn ang="0">
                <a:pos x="749" y="619"/>
              </a:cxn>
              <a:cxn ang="0">
                <a:pos x="721" y="308"/>
              </a:cxn>
              <a:cxn ang="0">
                <a:pos x="788" y="239"/>
              </a:cxn>
              <a:cxn ang="0">
                <a:pos x="695" y="263"/>
              </a:cxn>
              <a:cxn ang="0">
                <a:pos x="708" y="311"/>
              </a:cxn>
              <a:cxn ang="0">
                <a:pos x="753" y="427"/>
              </a:cxn>
              <a:cxn ang="0">
                <a:pos x="753" y="479"/>
              </a:cxn>
              <a:cxn ang="0">
                <a:pos x="835" y="453"/>
              </a:cxn>
              <a:cxn ang="0">
                <a:pos x="639" y="69"/>
              </a:cxn>
              <a:cxn ang="0">
                <a:pos x="559" y="147"/>
              </a:cxn>
              <a:cxn ang="0">
                <a:pos x="585" y="193"/>
              </a:cxn>
              <a:cxn ang="0">
                <a:pos x="650" y="111"/>
              </a:cxn>
              <a:cxn ang="0">
                <a:pos x="418" y="216"/>
              </a:cxn>
              <a:cxn ang="0">
                <a:pos x="265" y="558"/>
              </a:cxn>
              <a:cxn ang="0">
                <a:pos x="361" y="770"/>
              </a:cxn>
              <a:cxn ang="0">
                <a:pos x="509" y="736"/>
              </a:cxn>
              <a:cxn ang="0">
                <a:pos x="622" y="426"/>
              </a:cxn>
              <a:cxn ang="0">
                <a:pos x="411" y="322"/>
              </a:cxn>
              <a:cxn ang="0">
                <a:pos x="293" y="444"/>
              </a:cxn>
              <a:cxn ang="0">
                <a:pos x="411" y="279"/>
              </a:cxn>
              <a:cxn ang="0">
                <a:pos x="411" y="322"/>
              </a:cxn>
            </a:cxnLst>
            <a:rect l="0" t="0" r="r" b="b"/>
            <a:pathLst>
              <a:path w="835" h="903">
                <a:moveTo>
                  <a:pt x="250" y="193"/>
                </a:moveTo>
                <a:cubicBezTo>
                  <a:pt x="255" y="193"/>
                  <a:pt x="260" y="192"/>
                  <a:pt x="265" y="189"/>
                </a:cubicBezTo>
                <a:cubicBezTo>
                  <a:pt x="280" y="180"/>
                  <a:pt x="285" y="162"/>
                  <a:pt x="276" y="147"/>
                </a:cubicBezTo>
                <a:cubicBezTo>
                  <a:pt x="238" y="80"/>
                  <a:pt x="238" y="80"/>
                  <a:pt x="238" y="80"/>
                </a:cubicBezTo>
                <a:cubicBezTo>
                  <a:pt x="229" y="66"/>
                  <a:pt x="211" y="61"/>
                  <a:pt x="196" y="69"/>
                </a:cubicBezTo>
                <a:cubicBezTo>
                  <a:pt x="182" y="78"/>
                  <a:pt x="177" y="96"/>
                  <a:pt x="185" y="111"/>
                </a:cubicBezTo>
                <a:cubicBezTo>
                  <a:pt x="224" y="178"/>
                  <a:pt x="224" y="178"/>
                  <a:pt x="224" y="178"/>
                </a:cubicBezTo>
                <a:cubicBezTo>
                  <a:pt x="229" y="187"/>
                  <a:pt x="240" y="193"/>
                  <a:pt x="250" y="193"/>
                </a:cubicBezTo>
                <a:close/>
                <a:moveTo>
                  <a:pt x="140" y="263"/>
                </a:moveTo>
                <a:cubicBezTo>
                  <a:pt x="83" y="229"/>
                  <a:pt x="83" y="229"/>
                  <a:pt x="83" y="229"/>
                </a:cubicBezTo>
                <a:cubicBezTo>
                  <a:pt x="70" y="222"/>
                  <a:pt x="54" y="227"/>
                  <a:pt x="47" y="239"/>
                </a:cubicBezTo>
                <a:cubicBezTo>
                  <a:pt x="40" y="251"/>
                  <a:pt x="44" y="267"/>
                  <a:pt x="57" y="275"/>
                </a:cubicBezTo>
                <a:cubicBezTo>
                  <a:pt x="114" y="308"/>
                  <a:pt x="114" y="308"/>
                  <a:pt x="114" y="308"/>
                </a:cubicBezTo>
                <a:cubicBezTo>
                  <a:pt x="118" y="310"/>
                  <a:pt x="123" y="311"/>
                  <a:pt x="127" y="311"/>
                </a:cubicBezTo>
                <a:cubicBezTo>
                  <a:pt x="136" y="311"/>
                  <a:pt x="145" y="307"/>
                  <a:pt x="150" y="298"/>
                </a:cubicBezTo>
                <a:cubicBezTo>
                  <a:pt x="157" y="286"/>
                  <a:pt x="153" y="270"/>
                  <a:pt x="140" y="263"/>
                </a:cubicBezTo>
                <a:close/>
                <a:moveTo>
                  <a:pt x="480" y="794"/>
                </a:moveTo>
                <a:cubicBezTo>
                  <a:pt x="355" y="794"/>
                  <a:pt x="355" y="794"/>
                  <a:pt x="355" y="794"/>
                </a:cubicBezTo>
                <a:cubicBezTo>
                  <a:pt x="343" y="794"/>
                  <a:pt x="333" y="804"/>
                  <a:pt x="333" y="816"/>
                </a:cubicBezTo>
                <a:cubicBezTo>
                  <a:pt x="333" y="828"/>
                  <a:pt x="343" y="837"/>
                  <a:pt x="355" y="837"/>
                </a:cubicBezTo>
                <a:cubicBezTo>
                  <a:pt x="480" y="837"/>
                  <a:pt x="480" y="837"/>
                  <a:pt x="480" y="837"/>
                </a:cubicBezTo>
                <a:cubicBezTo>
                  <a:pt x="492" y="837"/>
                  <a:pt x="502" y="828"/>
                  <a:pt x="502" y="816"/>
                </a:cubicBezTo>
                <a:cubicBezTo>
                  <a:pt x="502" y="804"/>
                  <a:pt x="492" y="794"/>
                  <a:pt x="480" y="794"/>
                </a:cubicBezTo>
                <a:close/>
                <a:moveTo>
                  <a:pt x="457" y="860"/>
                </a:moveTo>
                <a:cubicBezTo>
                  <a:pt x="379" y="860"/>
                  <a:pt x="379" y="860"/>
                  <a:pt x="379" y="860"/>
                </a:cubicBezTo>
                <a:cubicBezTo>
                  <a:pt x="367" y="860"/>
                  <a:pt x="357" y="870"/>
                  <a:pt x="357" y="882"/>
                </a:cubicBezTo>
                <a:cubicBezTo>
                  <a:pt x="357" y="894"/>
                  <a:pt x="367" y="903"/>
                  <a:pt x="379" y="903"/>
                </a:cubicBezTo>
                <a:cubicBezTo>
                  <a:pt x="457" y="903"/>
                  <a:pt x="457" y="903"/>
                  <a:pt x="457" y="903"/>
                </a:cubicBezTo>
                <a:cubicBezTo>
                  <a:pt x="469" y="903"/>
                  <a:pt x="478" y="894"/>
                  <a:pt x="478" y="882"/>
                </a:cubicBezTo>
                <a:cubicBezTo>
                  <a:pt x="478" y="870"/>
                  <a:pt x="469" y="860"/>
                  <a:pt x="457" y="860"/>
                </a:cubicBezTo>
                <a:close/>
                <a:moveTo>
                  <a:pt x="116" y="602"/>
                </a:moveTo>
                <a:cubicBezTo>
                  <a:pt x="86" y="619"/>
                  <a:pt x="86" y="619"/>
                  <a:pt x="86" y="619"/>
                </a:cubicBezTo>
                <a:cubicBezTo>
                  <a:pt x="76" y="625"/>
                  <a:pt x="72" y="638"/>
                  <a:pt x="78" y="649"/>
                </a:cubicBezTo>
                <a:cubicBezTo>
                  <a:pt x="82" y="656"/>
                  <a:pt x="90" y="660"/>
                  <a:pt x="97" y="660"/>
                </a:cubicBezTo>
                <a:cubicBezTo>
                  <a:pt x="101" y="660"/>
                  <a:pt x="104" y="659"/>
                  <a:pt x="108" y="657"/>
                </a:cubicBezTo>
                <a:cubicBezTo>
                  <a:pt x="138" y="639"/>
                  <a:pt x="138" y="639"/>
                  <a:pt x="138" y="639"/>
                </a:cubicBezTo>
                <a:cubicBezTo>
                  <a:pt x="148" y="633"/>
                  <a:pt x="152" y="620"/>
                  <a:pt x="146" y="610"/>
                </a:cubicBezTo>
                <a:cubicBezTo>
                  <a:pt x="140" y="599"/>
                  <a:pt x="127" y="596"/>
                  <a:pt x="116" y="602"/>
                </a:cubicBezTo>
                <a:close/>
                <a:moveTo>
                  <a:pt x="108" y="453"/>
                </a:moveTo>
                <a:cubicBezTo>
                  <a:pt x="108" y="439"/>
                  <a:pt x="97" y="427"/>
                  <a:pt x="82" y="427"/>
                </a:cubicBezTo>
                <a:cubicBezTo>
                  <a:pt x="26" y="427"/>
                  <a:pt x="26" y="427"/>
                  <a:pt x="26" y="427"/>
                </a:cubicBezTo>
                <a:cubicBezTo>
                  <a:pt x="12" y="427"/>
                  <a:pt x="0" y="439"/>
                  <a:pt x="0" y="453"/>
                </a:cubicBezTo>
                <a:cubicBezTo>
                  <a:pt x="0" y="467"/>
                  <a:pt x="12" y="479"/>
                  <a:pt x="26" y="479"/>
                </a:cubicBezTo>
                <a:cubicBezTo>
                  <a:pt x="82" y="479"/>
                  <a:pt x="82" y="479"/>
                  <a:pt x="82" y="479"/>
                </a:cubicBezTo>
                <a:cubicBezTo>
                  <a:pt x="97" y="479"/>
                  <a:pt x="108" y="467"/>
                  <a:pt x="108" y="453"/>
                </a:cubicBezTo>
                <a:close/>
                <a:moveTo>
                  <a:pt x="418" y="148"/>
                </a:moveTo>
                <a:cubicBezTo>
                  <a:pt x="434" y="148"/>
                  <a:pt x="448" y="134"/>
                  <a:pt x="448" y="118"/>
                </a:cubicBezTo>
                <a:cubicBezTo>
                  <a:pt x="448" y="30"/>
                  <a:pt x="448" y="30"/>
                  <a:pt x="448" y="30"/>
                </a:cubicBezTo>
                <a:cubicBezTo>
                  <a:pt x="448" y="13"/>
                  <a:pt x="434" y="0"/>
                  <a:pt x="418" y="0"/>
                </a:cubicBezTo>
                <a:cubicBezTo>
                  <a:pt x="401" y="0"/>
                  <a:pt x="387" y="13"/>
                  <a:pt x="387" y="30"/>
                </a:cubicBezTo>
                <a:cubicBezTo>
                  <a:pt x="387" y="118"/>
                  <a:pt x="387" y="118"/>
                  <a:pt x="387" y="118"/>
                </a:cubicBezTo>
                <a:cubicBezTo>
                  <a:pt x="387" y="134"/>
                  <a:pt x="401" y="148"/>
                  <a:pt x="418" y="148"/>
                </a:cubicBezTo>
                <a:close/>
                <a:moveTo>
                  <a:pt x="749" y="619"/>
                </a:moveTo>
                <a:cubicBezTo>
                  <a:pt x="719" y="602"/>
                  <a:pt x="719" y="602"/>
                  <a:pt x="719" y="602"/>
                </a:cubicBezTo>
                <a:cubicBezTo>
                  <a:pt x="709" y="596"/>
                  <a:pt x="695" y="599"/>
                  <a:pt x="689" y="610"/>
                </a:cubicBezTo>
                <a:cubicBezTo>
                  <a:pt x="683" y="620"/>
                  <a:pt x="687" y="633"/>
                  <a:pt x="697" y="639"/>
                </a:cubicBezTo>
                <a:cubicBezTo>
                  <a:pt x="728" y="657"/>
                  <a:pt x="728" y="657"/>
                  <a:pt x="728" y="657"/>
                </a:cubicBezTo>
                <a:cubicBezTo>
                  <a:pt x="731" y="659"/>
                  <a:pt x="735" y="660"/>
                  <a:pt x="738" y="660"/>
                </a:cubicBezTo>
                <a:cubicBezTo>
                  <a:pt x="746" y="660"/>
                  <a:pt x="753" y="656"/>
                  <a:pt x="757" y="649"/>
                </a:cubicBezTo>
                <a:cubicBezTo>
                  <a:pt x="763" y="638"/>
                  <a:pt x="760" y="625"/>
                  <a:pt x="749" y="619"/>
                </a:cubicBezTo>
                <a:close/>
                <a:moveTo>
                  <a:pt x="708" y="311"/>
                </a:moveTo>
                <a:cubicBezTo>
                  <a:pt x="712" y="311"/>
                  <a:pt x="717" y="310"/>
                  <a:pt x="721" y="308"/>
                </a:cubicBezTo>
                <a:cubicBezTo>
                  <a:pt x="779" y="275"/>
                  <a:pt x="779" y="275"/>
                  <a:pt x="779" y="275"/>
                </a:cubicBezTo>
                <a:cubicBezTo>
                  <a:pt x="791" y="267"/>
                  <a:pt x="795" y="251"/>
                  <a:pt x="788" y="239"/>
                </a:cubicBezTo>
                <a:cubicBezTo>
                  <a:pt x="781" y="227"/>
                  <a:pt x="765" y="222"/>
                  <a:pt x="753" y="229"/>
                </a:cubicBezTo>
                <a:cubicBezTo>
                  <a:pt x="695" y="263"/>
                  <a:pt x="695" y="263"/>
                  <a:pt x="695" y="263"/>
                </a:cubicBezTo>
                <a:cubicBezTo>
                  <a:pt x="683" y="270"/>
                  <a:pt x="678" y="286"/>
                  <a:pt x="685" y="298"/>
                </a:cubicBezTo>
                <a:cubicBezTo>
                  <a:pt x="690" y="307"/>
                  <a:pt x="699" y="311"/>
                  <a:pt x="708" y="311"/>
                </a:cubicBezTo>
                <a:close/>
                <a:moveTo>
                  <a:pt x="809" y="427"/>
                </a:moveTo>
                <a:cubicBezTo>
                  <a:pt x="753" y="427"/>
                  <a:pt x="753" y="427"/>
                  <a:pt x="753" y="427"/>
                </a:cubicBezTo>
                <a:cubicBezTo>
                  <a:pt x="739" y="427"/>
                  <a:pt x="727" y="439"/>
                  <a:pt x="727" y="453"/>
                </a:cubicBezTo>
                <a:cubicBezTo>
                  <a:pt x="727" y="467"/>
                  <a:pt x="739" y="479"/>
                  <a:pt x="753" y="479"/>
                </a:cubicBezTo>
                <a:cubicBezTo>
                  <a:pt x="809" y="479"/>
                  <a:pt x="809" y="479"/>
                  <a:pt x="809" y="479"/>
                </a:cubicBezTo>
                <a:cubicBezTo>
                  <a:pt x="824" y="479"/>
                  <a:pt x="835" y="467"/>
                  <a:pt x="835" y="453"/>
                </a:cubicBezTo>
                <a:cubicBezTo>
                  <a:pt x="835" y="439"/>
                  <a:pt x="824" y="427"/>
                  <a:pt x="809" y="427"/>
                </a:cubicBezTo>
                <a:close/>
                <a:moveTo>
                  <a:pt x="639" y="69"/>
                </a:moveTo>
                <a:cubicBezTo>
                  <a:pt x="625" y="61"/>
                  <a:pt x="606" y="66"/>
                  <a:pt x="598" y="80"/>
                </a:cubicBezTo>
                <a:cubicBezTo>
                  <a:pt x="559" y="147"/>
                  <a:pt x="559" y="147"/>
                  <a:pt x="559" y="147"/>
                </a:cubicBezTo>
                <a:cubicBezTo>
                  <a:pt x="551" y="162"/>
                  <a:pt x="556" y="180"/>
                  <a:pt x="570" y="189"/>
                </a:cubicBezTo>
                <a:cubicBezTo>
                  <a:pt x="575" y="192"/>
                  <a:pt x="580" y="193"/>
                  <a:pt x="585" y="193"/>
                </a:cubicBezTo>
                <a:cubicBezTo>
                  <a:pt x="596" y="193"/>
                  <a:pt x="606" y="187"/>
                  <a:pt x="612" y="178"/>
                </a:cubicBezTo>
                <a:cubicBezTo>
                  <a:pt x="650" y="111"/>
                  <a:pt x="650" y="111"/>
                  <a:pt x="650" y="111"/>
                </a:cubicBezTo>
                <a:cubicBezTo>
                  <a:pt x="659" y="96"/>
                  <a:pt x="654" y="78"/>
                  <a:pt x="639" y="69"/>
                </a:cubicBezTo>
                <a:close/>
                <a:moveTo>
                  <a:pt x="418" y="216"/>
                </a:moveTo>
                <a:cubicBezTo>
                  <a:pt x="277" y="216"/>
                  <a:pt x="213" y="325"/>
                  <a:pt x="213" y="426"/>
                </a:cubicBezTo>
                <a:cubicBezTo>
                  <a:pt x="213" y="490"/>
                  <a:pt x="239" y="525"/>
                  <a:pt x="265" y="558"/>
                </a:cubicBezTo>
                <a:cubicBezTo>
                  <a:pt x="294" y="597"/>
                  <a:pt x="324" y="638"/>
                  <a:pt x="326" y="736"/>
                </a:cubicBezTo>
                <a:cubicBezTo>
                  <a:pt x="326" y="755"/>
                  <a:pt x="342" y="770"/>
                  <a:pt x="361" y="770"/>
                </a:cubicBezTo>
                <a:cubicBezTo>
                  <a:pt x="474" y="770"/>
                  <a:pt x="474" y="770"/>
                  <a:pt x="474" y="770"/>
                </a:cubicBezTo>
                <a:cubicBezTo>
                  <a:pt x="493" y="770"/>
                  <a:pt x="509" y="755"/>
                  <a:pt x="509" y="736"/>
                </a:cubicBezTo>
                <a:cubicBezTo>
                  <a:pt x="511" y="638"/>
                  <a:pt x="542" y="597"/>
                  <a:pt x="571" y="558"/>
                </a:cubicBezTo>
                <a:cubicBezTo>
                  <a:pt x="596" y="525"/>
                  <a:pt x="622" y="490"/>
                  <a:pt x="622" y="426"/>
                </a:cubicBezTo>
                <a:cubicBezTo>
                  <a:pt x="622" y="325"/>
                  <a:pt x="558" y="216"/>
                  <a:pt x="418" y="216"/>
                </a:cubicBezTo>
                <a:close/>
                <a:moveTo>
                  <a:pt x="411" y="322"/>
                </a:moveTo>
                <a:cubicBezTo>
                  <a:pt x="367" y="322"/>
                  <a:pt x="315" y="348"/>
                  <a:pt x="315" y="422"/>
                </a:cubicBezTo>
                <a:cubicBezTo>
                  <a:pt x="315" y="434"/>
                  <a:pt x="305" y="444"/>
                  <a:pt x="293" y="444"/>
                </a:cubicBezTo>
                <a:cubicBezTo>
                  <a:pt x="281" y="444"/>
                  <a:pt x="272" y="434"/>
                  <a:pt x="272" y="422"/>
                </a:cubicBezTo>
                <a:cubicBezTo>
                  <a:pt x="272" y="324"/>
                  <a:pt x="344" y="279"/>
                  <a:pt x="411" y="279"/>
                </a:cubicBezTo>
                <a:cubicBezTo>
                  <a:pt x="423" y="279"/>
                  <a:pt x="433" y="289"/>
                  <a:pt x="433" y="301"/>
                </a:cubicBezTo>
                <a:cubicBezTo>
                  <a:pt x="433" y="313"/>
                  <a:pt x="423" y="322"/>
                  <a:pt x="411" y="322"/>
                </a:cubicBezTo>
                <a:close/>
              </a:path>
            </a:pathLst>
          </a:custGeom>
          <a:solidFill>
            <a:schemeClr val="tx1">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1354"/>
          <p:cNvSpPr>
            <a:spLocks noEditPoints="1"/>
          </p:cNvSpPr>
          <p:nvPr/>
        </p:nvSpPr>
        <p:spPr bwMode="auto">
          <a:xfrm>
            <a:off x="6459279" y="2611805"/>
            <a:ext cx="338138" cy="379413"/>
          </a:xfrm>
          <a:custGeom>
            <a:avLst/>
            <a:gdLst/>
            <a:ahLst/>
            <a:cxnLst>
              <a:cxn ang="0">
                <a:pos x="17" y="67"/>
              </a:cxn>
              <a:cxn ang="0">
                <a:pos x="80" y="65"/>
              </a:cxn>
              <a:cxn ang="0">
                <a:pos x="19" y="131"/>
              </a:cxn>
              <a:cxn ang="0">
                <a:pos x="17" y="67"/>
              </a:cxn>
              <a:cxn ang="0">
                <a:pos x="385" y="440"/>
              </a:cxn>
              <a:cxn ang="0">
                <a:pos x="381" y="422"/>
              </a:cxn>
              <a:cxn ang="0">
                <a:pos x="220" y="286"/>
              </a:cxn>
              <a:cxn ang="0">
                <a:pos x="75" y="132"/>
              </a:cxn>
              <a:cxn ang="0">
                <a:pos x="56" y="130"/>
              </a:cxn>
              <a:cxn ang="0">
                <a:pos x="54" y="148"/>
              </a:cxn>
              <a:cxn ang="0">
                <a:pos x="202" y="305"/>
              </a:cxn>
              <a:cxn ang="0">
                <a:pos x="366" y="444"/>
              </a:cxn>
              <a:cxn ang="0">
                <a:pos x="374" y="446"/>
              </a:cxn>
              <a:cxn ang="0">
                <a:pos x="385" y="440"/>
              </a:cxn>
              <a:cxn ang="0">
                <a:pos x="600" y="178"/>
              </a:cxn>
              <a:cxn ang="0">
                <a:pos x="600" y="636"/>
              </a:cxn>
              <a:cxn ang="0">
                <a:pos x="565" y="670"/>
              </a:cxn>
              <a:cxn ang="0">
                <a:pos x="136" y="670"/>
              </a:cxn>
              <a:cxn ang="0">
                <a:pos x="101" y="636"/>
              </a:cxn>
              <a:cxn ang="0">
                <a:pos x="101" y="243"/>
              </a:cxn>
              <a:cxn ang="0">
                <a:pos x="194" y="340"/>
              </a:cxn>
              <a:cxn ang="0">
                <a:pos x="389" y="490"/>
              </a:cxn>
              <a:cxn ang="0">
                <a:pos x="415" y="443"/>
              </a:cxn>
              <a:cxn ang="0">
                <a:pos x="459" y="416"/>
              </a:cxn>
              <a:cxn ang="0">
                <a:pos x="299" y="229"/>
              </a:cxn>
              <a:cxn ang="0">
                <a:pos x="122" y="90"/>
              </a:cxn>
              <a:cxn ang="0">
                <a:pos x="137" y="74"/>
              </a:cxn>
              <a:cxn ang="0">
                <a:pos x="254" y="148"/>
              </a:cxn>
              <a:cxn ang="0">
                <a:pos x="350" y="269"/>
              </a:cxn>
              <a:cxn ang="0">
                <a:pos x="362" y="277"/>
              </a:cxn>
              <a:cxn ang="0">
                <a:pos x="368" y="275"/>
              </a:cxn>
              <a:cxn ang="0">
                <a:pos x="373" y="258"/>
              </a:cxn>
              <a:cxn ang="0">
                <a:pos x="271" y="129"/>
              </a:cxn>
              <a:cxn ang="0">
                <a:pos x="138" y="47"/>
              </a:cxn>
              <a:cxn ang="0">
                <a:pos x="130" y="45"/>
              </a:cxn>
              <a:cxn ang="0">
                <a:pos x="101" y="73"/>
              </a:cxn>
              <a:cxn ang="0">
                <a:pos x="101" y="35"/>
              </a:cxn>
              <a:cxn ang="0">
                <a:pos x="136" y="0"/>
              </a:cxn>
              <a:cxn ang="0">
                <a:pos x="423" y="0"/>
              </a:cxn>
              <a:cxn ang="0">
                <a:pos x="457" y="35"/>
              </a:cxn>
              <a:cxn ang="0">
                <a:pos x="565" y="143"/>
              </a:cxn>
              <a:cxn ang="0">
                <a:pos x="600" y="178"/>
              </a:cxn>
              <a:cxn ang="0">
                <a:pos x="422" y="509"/>
              </a:cxn>
              <a:cxn ang="0">
                <a:pos x="512" y="535"/>
              </a:cxn>
              <a:cxn ang="0">
                <a:pos x="481" y="447"/>
              </a:cxn>
              <a:cxn ang="0">
                <a:pos x="480" y="447"/>
              </a:cxn>
              <a:cxn ang="0">
                <a:pos x="440" y="467"/>
              </a:cxn>
              <a:cxn ang="0">
                <a:pos x="422" y="509"/>
              </a:cxn>
              <a:cxn ang="0">
                <a:pos x="523" y="590"/>
              </a:cxn>
              <a:cxn ang="0">
                <a:pos x="506" y="573"/>
              </a:cxn>
              <a:cxn ang="0">
                <a:pos x="195" y="573"/>
              </a:cxn>
              <a:cxn ang="0">
                <a:pos x="178" y="590"/>
              </a:cxn>
              <a:cxn ang="0">
                <a:pos x="195" y="608"/>
              </a:cxn>
              <a:cxn ang="0">
                <a:pos x="506" y="608"/>
              </a:cxn>
              <a:cxn ang="0">
                <a:pos x="523" y="590"/>
              </a:cxn>
              <a:cxn ang="0">
                <a:pos x="571" y="182"/>
              </a:cxn>
              <a:cxn ang="0">
                <a:pos x="532" y="143"/>
              </a:cxn>
              <a:cxn ang="0">
                <a:pos x="481" y="143"/>
              </a:cxn>
              <a:cxn ang="0">
                <a:pos x="481" y="91"/>
              </a:cxn>
              <a:cxn ang="0">
                <a:pos x="442" y="52"/>
              </a:cxn>
              <a:cxn ang="0">
                <a:pos x="442" y="182"/>
              </a:cxn>
              <a:cxn ang="0">
                <a:pos x="571" y="182"/>
              </a:cxn>
            </a:cxnLst>
            <a:rect l="0" t="0" r="r" b="b"/>
            <a:pathLst>
              <a:path w="600" h="670">
                <a:moveTo>
                  <a:pt x="17" y="67"/>
                </a:moveTo>
                <a:cubicBezTo>
                  <a:pt x="34" y="49"/>
                  <a:pt x="62" y="48"/>
                  <a:pt x="80" y="65"/>
                </a:cubicBezTo>
                <a:cubicBezTo>
                  <a:pt x="19" y="131"/>
                  <a:pt x="19" y="131"/>
                  <a:pt x="19" y="131"/>
                </a:cubicBezTo>
                <a:cubicBezTo>
                  <a:pt x="1" y="114"/>
                  <a:pt x="0" y="85"/>
                  <a:pt x="17" y="67"/>
                </a:cubicBezTo>
                <a:close/>
                <a:moveTo>
                  <a:pt x="385" y="440"/>
                </a:moveTo>
                <a:cubicBezTo>
                  <a:pt x="389" y="434"/>
                  <a:pt x="387" y="426"/>
                  <a:pt x="381" y="422"/>
                </a:cubicBezTo>
                <a:cubicBezTo>
                  <a:pt x="381" y="422"/>
                  <a:pt x="316" y="377"/>
                  <a:pt x="220" y="286"/>
                </a:cubicBezTo>
                <a:cubicBezTo>
                  <a:pt x="124" y="195"/>
                  <a:pt x="75" y="133"/>
                  <a:pt x="75" y="132"/>
                </a:cubicBezTo>
                <a:cubicBezTo>
                  <a:pt x="70" y="126"/>
                  <a:pt x="62" y="125"/>
                  <a:pt x="56" y="130"/>
                </a:cubicBezTo>
                <a:cubicBezTo>
                  <a:pt x="51" y="134"/>
                  <a:pt x="50" y="142"/>
                  <a:pt x="54" y="148"/>
                </a:cubicBezTo>
                <a:cubicBezTo>
                  <a:pt x="56" y="150"/>
                  <a:pt x="104" y="212"/>
                  <a:pt x="202" y="305"/>
                </a:cubicBezTo>
                <a:cubicBezTo>
                  <a:pt x="300" y="397"/>
                  <a:pt x="364" y="442"/>
                  <a:pt x="366" y="444"/>
                </a:cubicBezTo>
                <a:cubicBezTo>
                  <a:pt x="369" y="445"/>
                  <a:pt x="371" y="446"/>
                  <a:pt x="374" y="446"/>
                </a:cubicBezTo>
                <a:cubicBezTo>
                  <a:pt x="378" y="446"/>
                  <a:pt x="382" y="444"/>
                  <a:pt x="385" y="440"/>
                </a:cubicBezTo>
                <a:close/>
                <a:moveTo>
                  <a:pt x="600" y="178"/>
                </a:moveTo>
                <a:cubicBezTo>
                  <a:pt x="600" y="636"/>
                  <a:pt x="600" y="636"/>
                  <a:pt x="600" y="636"/>
                </a:cubicBezTo>
                <a:cubicBezTo>
                  <a:pt x="600" y="655"/>
                  <a:pt x="584" y="670"/>
                  <a:pt x="565" y="670"/>
                </a:cubicBezTo>
                <a:cubicBezTo>
                  <a:pt x="136" y="670"/>
                  <a:pt x="136" y="670"/>
                  <a:pt x="136" y="670"/>
                </a:cubicBezTo>
                <a:cubicBezTo>
                  <a:pt x="117" y="670"/>
                  <a:pt x="101" y="655"/>
                  <a:pt x="101" y="636"/>
                </a:cubicBezTo>
                <a:cubicBezTo>
                  <a:pt x="101" y="243"/>
                  <a:pt x="101" y="243"/>
                  <a:pt x="101" y="243"/>
                </a:cubicBezTo>
                <a:cubicBezTo>
                  <a:pt x="125" y="271"/>
                  <a:pt x="156" y="304"/>
                  <a:pt x="194" y="340"/>
                </a:cubicBezTo>
                <a:cubicBezTo>
                  <a:pt x="299" y="440"/>
                  <a:pt x="379" y="484"/>
                  <a:pt x="389" y="490"/>
                </a:cubicBezTo>
                <a:cubicBezTo>
                  <a:pt x="393" y="474"/>
                  <a:pt x="402" y="457"/>
                  <a:pt x="415" y="443"/>
                </a:cubicBezTo>
                <a:cubicBezTo>
                  <a:pt x="427" y="430"/>
                  <a:pt x="443" y="420"/>
                  <a:pt x="459" y="416"/>
                </a:cubicBezTo>
                <a:cubicBezTo>
                  <a:pt x="452" y="404"/>
                  <a:pt x="404" y="328"/>
                  <a:pt x="299" y="229"/>
                </a:cubicBezTo>
                <a:cubicBezTo>
                  <a:pt x="218" y="152"/>
                  <a:pt x="152" y="108"/>
                  <a:pt x="122" y="90"/>
                </a:cubicBezTo>
                <a:cubicBezTo>
                  <a:pt x="137" y="74"/>
                  <a:pt x="137" y="74"/>
                  <a:pt x="137" y="74"/>
                </a:cubicBezTo>
                <a:cubicBezTo>
                  <a:pt x="155" y="81"/>
                  <a:pt x="203" y="102"/>
                  <a:pt x="254" y="148"/>
                </a:cubicBezTo>
                <a:cubicBezTo>
                  <a:pt x="318" y="206"/>
                  <a:pt x="350" y="269"/>
                  <a:pt x="350" y="269"/>
                </a:cubicBezTo>
                <a:cubicBezTo>
                  <a:pt x="352" y="274"/>
                  <a:pt x="357" y="277"/>
                  <a:pt x="362" y="277"/>
                </a:cubicBezTo>
                <a:cubicBezTo>
                  <a:pt x="364" y="277"/>
                  <a:pt x="366" y="276"/>
                  <a:pt x="368" y="275"/>
                </a:cubicBezTo>
                <a:cubicBezTo>
                  <a:pt x="374" y="272"/>
                  <a:pt x="377" y="264"/>
                  <a:pt x="373" y="258"/>
                </a:cubicBezTo>
                <a:cubicBezTo>
                  <a:pt x="372" y="255"/>
                  <a:pt x="340" y="190"/>
                  <a:pt x="271" y="129"/>
                </a:cubicBezTo>
                <a:cubicBezTo>
                  <a:pt x="203" y="68"/>
                  <a:pt x="140" y="48"/>
                  <a:pt x="138" y="47"/>
                </a:cubicBezTo>
                <a:cubicBezTo>
                  <a:pt x="130" y="45"/>
                  <a:pt x="130" y="45"/>
                  <a:pt x="130" y="45"/>
                </a:cubicBezTo>
                <a:cubicBezTo>
                  <a:pt x="101" y="73"/>
                  <a:pt x="101" y="73"/>
                  <a:pt x="101" y="73"/>
                </a:cubicBezTo>
                <a:cubicBezTo>
                  <a:pt x="101" y="35"/>
                  <a:pt x="101" y="35"/>
                  <a:pt x="101" y="35"/>
                </a:cubicBezTo>
                <a:cubicBezTo>
                  <a:pt x="101" y="16"/>
                  <a:pt x="117" y="0"/>
                  <a:pt x="136" y="0"/>
                </a:cubicBezTo>
                <a:cubicBezTo>
                  <a:pt x="423" y="0"/>
                  <a:pt x="423" y="0"/>
                  <a:pt x="423" y="0"/>
                </a:cubicBezTo>
                <a:cubicBezTo>
                  <a:pt x="457" y="35"/>
                  <a:pt x="457" y="35"/>
                  <a:pt x="457" y="35"/>
                </a:cubicBezTo>
                <a:cubicBezTo>
                  <a:pt x="565" y="143"/>
                  <a:pt x="565" y="143"/>
                  <a:pt x="565" y="143"/>
                </a:cubicBezTo>
                <a:lnTo>
                  <a:pt x="600" y="178"/>
                </a:lnTo>
                <a:close/>
                <a:moveTo>
                  <a:pt x="422" y="509"/>
                </a:moveTo>
                <a:cubicBezTo>
                  <a:pt x="512" y="535"/>
                  <a:pt x="512" y="535"/>
                  <a:pt x="512" y="535"/>
                </a:cubicBezTo>
                <a:cubicBezTo>
                  <a:pt x="481" y="447"/>
                  <a:pt x="481" y="447"/>
                  <a:pt x="481" y="447"/>
                </a:cubicBezTo>
                <a:cubicBezTo>
                  <a:pt x="481" y="447"/>
                  <a:pt x="481" y="447"/>
                  <a:pt x="480" y="447"/>
                </a:cubicBezTo>
                <a:cubicBezTo>
                  <a:pt x="471" y="447"/>
                  <a:pt x="454" y="452"/>
                  <a:pt x="440" y="467"/>
                </a:cubicBezTo>
                <a:cubicBezTo>
                  <a:pt x="425" y="483"/>
                  <a:pt x="421" y="500"/>
                  <a:pt x="422" y="509"/>
                </a:cubicBezTo>
                <a:close/>
                <a:moveTo>
                  <a:pt x="523" y="590"/>
                </a:moveTo>
                <a:cubicBezTo>
                  <a:pt x="523" y="581"/>
                  <a:pt x="515" y="573"/>
                  <a:pt x="506" y="573"/>
                </a:cubicBezTo>
                <a:cubicBezTo>
                  <a:pt x="195" y="573"/>
                  <a:pt x="195" y="573"/>
                  <a:pt x="195" y="573"/>
                </a:cubicBezTo>
                <a:cubicBezTo>
                  <a:pt x="186" y="573"/>
                  <a:pt x="178" y="581"/>
                  <a:pt x="178" y="590"/>
                </a:cubicBezTo>
                <a:cubicBezTo>
                  <a:pt x="178" y="600"/>
                  <a:pt x="186" y="608"/>
                  <a:pt x="195" y="608"/>
                </a:cubicBezTo>
                <a:cubicBezTo>
                  <a:pt x="506" y="608"/>
                  <a:pt x="506" y="608"/>
                  <a:pt x="506" y="608"/>
                </a:cubicBezTo>
                <a:cubicBezTo>
                  <a:pt x="515" y="608"/>
                  <a:pt x="523" y="600"/>
                  <a:pt x="523" y="590"/>
                </a:cubicBezTo>
                <a:close/>
                <a:moveTo>
                  <a:pt x="571" y="182"/>
                </a:moveTo>
                <a:cubicBezTo>
                  <a:pt x="532" y="143"/>
                  <a:pt x="532" y="143"/>
                  <a:pt x="532" y="143"/>
                </a:cubicBezTo>
                <a:cubicBezTo>
                  <a:pt x="481" y="143"/>
                  <a:pt x="481" y="143"/>
                  <a:pt x="481" y="143"/>
                </a:cubicBezTo>
                <a:cubicBezTo>
                  <a:pt x="481" y="91"/>
                  <a:pt x="481" y="91"/>
                  <a:pt x="481" y="91"/>
                </a:cubicBezTo>
                <a:cubicBezTo>
                  <a:pt x="442" y="52"/>
                  <a:pt x="442" y="52"/>
                  <a:pt x="442" y="52"/>
                </a:cubicBezTo>
                <a:cubicBezTo>
                  <a:pt x="442" y="182"/>
                  <a:pt x="442" y="182"/>
                  <a:pt x="442" y="182"/>
                </a:cubicBezTo>
                <a:lnTo>
                  <a:pt x="571" y="182"/>
                </a:lnTo>
                <a:close/>
              </a:path>
            </a:pathLst>
          </a:custGeom>
          <a:solidFill>
            <a:schemeClr val="tx1">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59121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7284C0-4348-374A-9099-FE9E80A5489A}"/>
              </a:ext>
            </a:extLst>
          </p:cNvPr>
          <p:cNvPicPr>
            <a:picLocks noChangeAspect="1"/>
          </p:cNvPicPr>
          <p:nvPr/>
        </p:nvPicPr>
        <p:blipFill rotWithShape="1">
          <a:blip r:embed="rId2"/>
          <a:srcRect r="65502" b="68413"/>
          <a:stretch/>
        </p:blipFill>
        <p:spPr>
          <a:xfrm>
            <a:off x="251844" y="1543718"/>
            <a:ext cx="2481120" cy="936877"/>
          </a:xfrm>
          <a:prstGeom prst="rect">
            <a:avLst/>
          </a:prstGeom>
        </p:spPr>
      </p:pic>
      <p:pic>
        <p:nvPicPr>
          <p:cNvPr id="6" name="Picture 5">
            <a:extLst>
              <a:ext uri="{FF2B5EF4-FFF2-40B4-BE49-F238E27FC236}">
                <a16:creationId xmlns:a16="http://schemas.microsoft.com/office/drawing/2014/main" id="{DDBA478C-2C57-7148-B963-5EA397F8C1C2}"/>
              </a:ext>
            </a:extLst>
          </p:cNvPr>
          <p:cNvPicPr>
            <a:picLocks noChangeAspect="1"/>
          </p:cNvPicPr>
          <p:nvPr/>
        </p:nvPicPr>
        <p:blipFill rotWithShape="1">
          <a:blip r:embed="rId2"/>
          <a:srcRect t="30279" r="63872" b="34446"/>
          <a:stretch/>
        </p:blipFill>
        <p:spPr>
          <a:xfrm>
            <a:off x="3243310" y="1434301"/>
            <a:ext cx="2598343" cy="1046294"/>
          </a:xfrm>
          <a:prstGeom prst="rect">
            <a:avLst/>
          </a:prstGeom>
        </p:spPr>
      </p:pic>
      <p:pic>
        <p:nvPicPr>
          <p:cNvPr id="7" name="Picture 6">
            <a:extLst>
              <a:ext uri="{FF2B5EF4-FFF2-40B4-BE49-F238E27FC236}">
                <a16:creationId xmlns:a16="http://schemas.microsoft.com/office/drawing/2014/main" id="{9669F6D3-2760-FA43-8E7D-93A58ED3F43C}"/>
              </a:ext>
            </a:extLst>
          </p:cNvPr>
          <p:cNvPicPr>
            <a:picLocks noChangeAspect="1"/>
          </p:cNvPicPr>
          <p:nvPr/>
        </p:nvPicPr>
        <p:blipFill rotWithShape="1">
          <a:blip r:embed="rId2"/>
          <a:srcRect t="67083" r="60072"/>
          <a:stretch/>
        </p:blipFill>
        <p:spPr>
          <a:xfrm>
            <a:off x="6113693" y="1520469"/>
            <a:ext cx="3030308" cy="1030279"/>
          </a:xfrm>
          <a:prstGeom prst="rect">
            <a:avLst/>
          </a:prstGeom>
        </p:spPr>
      </p:pic>
      <p:pic>
        <p:nvPicPr>
          <p:cNvPr id="8" name="Picture 2">
            <a:extLst>
              <a:ext uri="{FF2B5EF4-FFF2-40B4-BE49-F238E27FC236}">
                <a16:creationId xmlns:a16="http://schemas.microsoft.com/office/drawing/2014/main" id="{675FD90D-BAB6-BF47-937C-ACF79290D2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8279"/>
          <a:stretch/>
        </p:blipFill>
        <p:spPr bwMode="auto">
          <a:xfrm>
            <a:off x="6113693" y="2571750"/>
            <a:ext cx="2833073" cy="15579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descr="Graphical user interface, application, website&#10;&#10;Description automatically generated">
            <a:extLst>
              <a:ext uri="{FF2B5EF4-FFF2-40B4-BE49-F238E27FC236}">
                <a16:creationId xmlns:a16="http://schemas.microsoft.com/office/drawing/2014/main" id="{0994CAF9-E5EC-D64E-A65C-3BF724AC880E}"/>
              </a:ext>
            </a:extLst>
          </p:cNvPr>
          <p:cNvPicPr>
            <a:picLocks noChangeAspect="1"/>
          </p:cNvPicPr>
          <p:nvPr/>
        </p:nvPicPr>
        <p:blipFill rotWithShape="1">
          <a:blip r:embed="rId4"/>
          <a:srcRect l="1" r="10971"/>
          <a:stretch/>
        </p:blipFill>
        <p:spPr>
          <a:xfrm>
            <a:off x="3302348" y="2713029"/>
            <a:ext cx="2539305" cy="14563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descr="A picture containing text&#10;&#10;Description automatically generated">
            <a:extLst>
              <a:ext uri="{FF2B5EF4-FFF2-40B4-BE49-F238E27FC236}">
                <a16:creationId xmlns:a16="http://schemas.microsoft.com/office/drawing/2014/main" id="{2A7E5ED8-DC70-4141-9D54-A35FA60B5549}"/>
              </a:ext>
            </a:extLst>
          </p:cNvPr>
          <p:cNvPicPr>
            <a:picLocks noChangeAspect="1"/>
          </p:cNvPicPr>
          <p:nvPr/>
        </p:nvPicPr>
        <p:blipFill>
          <a:blip r:embed="rId5"/>
          <a:stretch>
            <a:fillRect/>
          </a:stretch>
        </p:blipFill>
        <p:spPr>
          <a:xfrm>
            <a:off x="183897" y="2753377"/>
            <a:ext cx="2641936" cy="1375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 Placeholder 2">
            <a:extLst>
              <a:ext uri="{FF2B5EF4-FFF2-40B4-BE49-F238E27FC236}">
                <a16:creationId xmlns:a16="http://schemas.microsoft.com/office/drawing/2014/main" id="{6F802FC6-2A6C-A04C-9732-D5D15CCAFCE2}"/>
              </a:ext>
            </a:extLst>
          </p:cNvPr>
          <p:cNvSpPr>
            <a:spLocks noGrp="1"/>
          </p:cNvSpPr>
          <p:nvPr>
            <p:ph type="body" sz="quarter" idx="10"/>
          </p:nvPr>
        </p:nvSpPr>
        <p:spPr>
          <a:xfrm>
            <a:off x="628650" y="168595"/>
            <a:ext cx="4581956" cy="566738"/>
          </a:xfrm>
        </p:spPr>
        <p:txBody>
          <a:bodyPr/>
          <a:lstStyle/>
          <a:p>
            <a:r>
              <a:rPr lang="en-BE" dirty="0"/>
              <a:t>CITYxCITY</a:t>
            </a:r>
          </a:p>
        </p:txBody>
      </p:sp>
      <p:sp>
        <p:nvSpPr>
          <p:cNvPr id="12" name="Text Placeholder 3">
            <a:extLst>
              <a:ext uri="{FF2B5EF4-FFF2-40B4-BE49-F238E27FC236}">
                <a16:creationId xmlns:a16="http://schemas.microsoft.com/office/drawing/2014/main" id="{9E761A69-BBAF-7B48-9592-CE2E7A2AB3E9}"/>
              </a:ext>
            </a:extLst>
          </p:cNvPr>
          <p:cNvSpPr>
            <a:spLocks noGrp="1"/>
          </p:cNvSpPr>
          <p:nvPr>
            <p:ph type="body" sz="quarter" idx="11"/>
          </p:nvPr>
        </p:nvSpPr>
        <p:spPr>
          <a:xfrm>
            <a:off x="628649" y="655225"/>
            <a:ext cx="5810251" cy="467678"/>
          </a:xfrm>
        </p:spPr>
        <p:txBody>
          <a:bodyPr/>
          <a:lstStyle/>
          <a:p>
            <a:r>
              <a:rPr lang="en-BE" dirty="0"/>
              <a:t>Connecting Cities. Empowering Communities</a:t>
            </a:r>
          </a:p>
        </p:txBody>
      </p:sp>
      <p:sp>
        <p:nvSpPr>
          <p:cNvPr id="13" name="TextBox 12">
            <a:extLst>
              <a:ext uri="{FF2B5EF4-FFF2-40B4-BE49-F238E27FC236}">
                <a16:creationId xmlns:a16="http://schemas.microsoft.com/office/drawing/2014/main" id="{0E245B37-C08E-344E-855E-B81BF06F6B80}"/>
              </a:ext>
            </a:extLst>
          </p:cNvPr>
          <p:cNvSpPr txBox="1"/>
          <p:nvPr/>
        </p:nvSpPr>
        <p:spPr>
          <a:xfrm>
            <a:off x="422761" y="4294378"/>
            <a:ext cx="2139287" cy="214952"/>
          </a:xfrm>
          <a:prstGeom prst="rect">
            <a:avLst/>
          </a:prstGeom>
        </p:spPr>
        <p:txBody>
          <a:bodyPr vert="horz" wrap="square" lIns="68580" tIns="34290" rIns="68580" bIns="34290" rtlCol="0" anchor="t">
            <a:noAutofit/>
          </a:bodyPr>
          <a:lstStyle/>
          <a:p>
            <a:pPr algn="ctr" defTabSz="342900">
              <a:buClrTx/>
              <a:defRPr/>
            </a:pPr>
            <a:r>
              <a:rPr lang="en-GB" sz="1500" b="1" kern="1200" dirty="0">
                <a:solidFill>
                  <a:prstClr val="black">
                    <a:lumMod val="50000"/>
                    <a:lumOff val="50000"/>
                  </a:prstClr>
                </a:solidFill>
                <a:latin typeface="Proxima Nova Semibold" panose="02000506030000020004" pitchFamily="2" charset="0"/>
                <a:ea typeface="+mn-ea"/>
                <a:cs typeface="+mn-cs"/>
                <a:hlinkClick r:id="rId6"/>
              </a:rPr>
              <a:t>www.citybycity.com</a:t>
            </a:r>
            <a:endParaRPr lang="en-GB" sz="1500" b="1" kern="1200" dirty="0">
              <a:solidFill>
                <a:prstClr val="black">
                  <a:lumMod val="50000"/>
                  <a:lumOff val="50000"/>
                </a:prstClr>
              </a:solidFill>
              <a:latin typeface="Proxima Nova Semibold" panose="02000506030000020004" pitchFamily="2" charset="0"/>
              <a:ea typeface="+mn-ea"/>
              <a:cs typeface="+mn-cs"/>
            </a:endParaRPr>
          </a:p>
          <a:p>
            <a:pPr algn="ctr" defTabSz="342900">
              <a:buClrTx/>
              <a:defRPr/>
            </a:pPr>
            <a:r>
              <a:rPr lang="nl-BE" sz="1500" dirty="0">
                <a:solidFill>
                  <a:srgbClr val="292929"/>
                </a:solidFill>
                <a:latin typeface="Trebuchet"/>
              </a:rPr>
              <a:t>13-15 </a:t>
            </a:r>
            <a:r>
              <a:rPr lang="nl-BE" sz="1500" dirty="0" err="1">
                <a:solidFill>
                  <a:srgbClr val="292929"/>
                </a:solidFill>
                <a:latin typeface="Trebuchet"/>
              </a:rPr>
              <a:t>January</a:t>
            </a:r>
            <a:r>
              <a:rPr lang="nl-BE" sz="1500">
                <a:solidFill>
                  <a:srgbClr val="292929"/>
                </a:solidFill>
                <a:latin typeface="Trebuchet"/>
              </a:rPr>
              <a:t> 2021</a:t>
            </a:r>
            <a:endParaRPr lang="en-GB" sz="1500" b="1" kern="1200" dirty="0">
              <a:solidFill>
                <a:prstClr val="black">
                  <a:lumMod val="50000"/>
                  <a:lumOff val="50000"/>
                </a:prstClr>
              </a:solidFill>
              <a:latin typeface="Proxima Nova Semibold" panose="02000506030000020004" pitchFamily="2" charset="0"/>
              <a:ea typeface="+mn-ea"/>
              <a:cs typeface="+mn-cs"/>
            </a:endParaRPr>
          </a:p>
        </p:txBody>
      </p:sp>
      <p:sp>
        <p:nvSpPr>
          <p:cNvPr id="14" name="TextBox 13">
            <a:extLst>
              <a:ext uri="{FF2B5EF4-FFF2-40B4-BE49-F238E27FC236}">
                <a16:creationId xmlns:a16="http://schemas.microsoft.com/office/drawing/2014/main" id="{276B3107-78FD-394A-9475-F0AC935E648A}"/>
              </a:ext>
            </a:extLst>
          </p:cNvPr>
          <p:cNvSpPr txBox="1"/>
          <p:nvPr/>
        </p:nvSpPr>
        <p:spPr>
          <a:xfrm>
            <a:off x="3472837" y="4332188"/>
            <a:ext cx="2139287" cy="214952"/>
          </a:xfrm>
          <a:prstGeom prst="rect">
            <a:avLst/>
          </a:prstGeom>
        </p:spPr>
        <p:txBody>
          <a:bodyPr vert="horz" wrap="square" lIns="68580" tIns="34290" rIns="68580" bIns="34290" rtlCol="0" anchor="t">
            <a:noAutofit/>
          </a:bodyPr>
          <a:lstStyle/>
          <a:p>
            <a:pPr algn="ctr" defTabSz="342900">
              <a:buClrTx/>
              <a:defRPr/>
            </a:pPr>
            <a:r>
              <a:rPr lang="en-GB" sz="1500" b="1" kern="1200" dirty="0">
                <a:solidFill>
                  <a:prstClr val="black">
                    <a:lumMod val="50000"/>
                    <a:lumOff val="50000"/>
                  </a:prstClr>
                </a:solidFill>
                <a:latin typeface="Proxima Nova Semibold" panose="02000506030000020004" pitchFamily="2" charset="0"/>
                <a:ea typeface="+mn-ea"/>
                <a:cs typeface="+mn-cs"/>
              </a:rPr>
              <a:t>Coming Soon</a:t>
            </a:r>
          </a:p>
        </p:txBody>
      </p:sp>
      <p:sp>
        <p:nvSpPr>
          <p:cNvPr id="15" name="TextBox 14">
            <a:extLst>
              <a:ext uri="{FF2B5EF4-FFF2-40B4-BE49-F238E27FC236}">
                <a16:creationId xmlns:a16="http://schemas.microsoft.com/office/drawing/2014/main" id="{D7A3ECD3-3CD7-F24C-A323-117713D087BA}"/>
              </a:ext>
            </a:extLst>
          </p:cNvPr>
          <p:cNvSpPr txBox="1"/>
          <p:nvPr/>
        </p:nvSpPr>
        <p:spPr>
          <a:xfrm>
            <a:off x="6581953" y="4315654"/>
            <a:ext cx="2139287" cy="214952"/>
          </a:xfrm>
          <a:prstGeom prst="rect">
            <a:avLst/>
          </a:prstGeom>
        </p:spPr>
        <p:txBody>
          <a:bodyPr vert="horz" wrap="square" lIns="68580" tIns="34290" rIns="68580" bIns="34290" rtlCol="0" anchor="t">
            <a:noAutofit/>
          </a:bodyPr>
          <a:lstStyle/>
          <a:p>
            <a:pPr algn="ctr" defTabSz="342900">
              <a:buClrTx/>
              <a:defRPr/>
            </a:pPr>
            <a:r>
              <a:rPr lang="en-GB" sz="1500" b="1" kern="1200" dirty="0">
                <a:solidFill>
                  <a:prstClr val="black">
                    <a:lumMod val="50000"/>
                    <a:lumOff val="50000"/>
                  </a:prstClr>
                </a:solidFill>
                <a:latin typeface="Proxima Nova Semibold" panose="02000506030000020004" pitchFamily="2" charset="0"/>
                <a:ea typeface="+mn-ea"/>
                <a:cs typeface="+mn-cs"/>
              </a:rPr>
              <a:t>Coming Soon</a:t>
            </a:r>
          </a:p>
        </p:txBody>
      </p:sp>
    </p:spTree>
    <p:extLst>
      <p:ext uri="{BB962C8B-B14F-4D97-AF65-F5344CB8AC3E}">
        <p14:creationId xmlns:p14="http://schemas.microsoft.com/office/powerpoint/2010/main" val="20487821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242;g71eeb774cb_0_278">
            <a:extLst>
              <a:ext uri="{FF2B5EF4-FFF2-40B4-BE49-F238E27FC236}">
                <a16:creationId xmlns:a16="http://schemas.microsoft.com/office/drawing/2014/main" id="{AC25C09B-E94A-4658-9BE6-8AAC7FE81E57}"/>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en-GB" sz="3200" b="1" dirty="0" err="1">
                <a:latin typeface="FlandersArtSans-Bold" panose="00000800000000000000" pitchFamily="2" charset="0"/>
              </a:rPr>
              <a:t>Informatie</a:t>
            </a:r>
            <a:r>
              <a:rPr lang="en-GB" sz="3200" b="1" dirty="0">
                <a:latin typeface="FlandersArtSans-Bold" panose="00000800000000000000" pitchFamily="2" charset="0"/>
              </a:rPr>
              <a:t> </a:t>
            </a:r>
            <a:r>
              <a:rPr lang="en-GB" sz="3200" b="1" dirty="0" err="1">
                <a:latin typeface="FlandersArtSans-Bold" panose="00000800000000000000" pitchFamily="2" charset="0"/>
              </a:rPr>
              <a:t>Vlaanderen</a:t>
            </a:r>
            <a:r>
              <a:rPr lang="en-GB" sz="3200" b="1" dirty="0">
                <a:latin typeface="FlandersArtSans-Bold" panose="00000800000000000000" pitchFamily="2" charset="0"/>
              </a:rPr>
              <a:t> – at the crossroads</a:t>
            </a:r>
            <a:endParaRPr lang="nl-BE" sz="3200" b="1" dirty="0">
              <a:latin typeface="FlandersArtSans-Bold" panose="00000800000000000000" pitchFamily="2" charset="0"/>
            </a:endParaRPr>
          </a:p>
        </p:txBody>
      </p:sp>
      <p:pic>
        <p:nvPicPr>
          <p:cNvPr id="4" name="Afbeelding 2">
            <a:extLst>
              <a:ext uri="{FF2B5EF4-FFF2-40B4-BE49-F238E27FC236}">
                <a16:creationId xmlns:a16="http://schemas.microsoft.com/office/drawing/2014/main" id="{86495A45-515D-4823-9982-C4337B32958F}"/>
              </a:ext>
            </a:extLst>
          </p:cNvPr>
          <p:cNvPicPr>
            <a:picLocks noChangeAspect="1"/>
          </p:cNvPicPr>
          <p:nvPr/>
        </p:nvPicPr>
        <p:blipFill>
          <a:blip r:embed="rId2">
            <a:alphaModFix/>
          </a:blip>
          <a:stretch>
            <a:fillRect/>
          </a:stretch>
        </p:blipFill>
        <p:spPr>
          <a:xfrm>
            <a:off x="3200901" y="1012070"/>
            <a:ext cx="4743502" cy="3686539"/>
          </a:xfrm>
          <a:prstGeom prst="rect">
            <a:avLst/>
          </a:prstGeom>
          <a:solidFill>
            <a:srgbClr val="EEEEEE"/>
          </a:solidFill>
          <a:ln w="114300" cap="sq">
            <a:solidFill>
              <a:schemeClr val="bg1">
                <a:lumMod val="85000"/>
              </a:schemeClr>
            </a:solidFill>
            <a:prstDash val="solid"/>
            <a:miter/>
            <a:headEnd type="none" w="med" len="med"/>
            <a:tailEnd type="none" w="med" len="med"/>
          </a:ln>
        </p:spPr>
      </p:pic>
    </p:spTree>
    <p:extLst>
      <p:ext uri="{BB962C8B-B14F-4D97-AF65-F5344CB8AC3E}">
        <p14:creationId xmlns:p14="http://schemas.microsoft.com/office/powerpoint/2010/main" val="31013383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b="1" dirty="0">
                <a:solidFill>
                  <a:schemeClr val="accent6">
                    <a:lumMod val="50000"/>
                  </a:schemeClr>
                </a:solidFill>
                <a:ea typeface="+mn-lt"/>
                <a:cs typeface="+mn-lt"/>
              </a:rPr>
              <a:t>Open Standards for Linked Organisations (OSLO)</a:t>
            </a:r>
            <a:endParaRPr lang="nl-NL" dirty="0">
              <a:solidFill>
                <a:schemeClr val="accent6">
                  <a:lumMod val="50000"/>
                </a:schemeClr>
              </a:solidFill>
            </a:endParaRPr>
          </a:p>
          <a:p>
            <a:endParaRPr lang="en-US" dirty="0"/>
          </a:p>
        </p:txBody>
      </p:sp>
      <p:sp>
        <p:nvSpPr>
          <p:cNvPr id="4" name="Subtitle 1"/>
          <p:cNvSpPr>
            <a:spLocks noGrp="1"/>
          </p:cNvSpPr>
          <p:nvPr>
            <p:ph type="subTitle" idx="1"/>
          </p:nvPr>
        </p:nvSpPr>
        <p:spPr>
          <a:xfrm>
            <a:off x="1813994" y="3848751"/>
            <a:ext cx="6858000" cy="1241822"/>
          </a:xfrm>
        </p:spPr>
        <p:txBody>
          <a:bodyPr>
            <a:normAutofit/>
          </a:bodyPr>
          <a:lstStyle/>
          <a:p>
            <a:r>
              <a:rPr lang="en-US" sz="1400" dirty="0">
                <a:solidFill>
                  <a:schemeClr val="accent6">
                    <a:lumMod val="50000"/>
                  </a:schemeClr>
                </a:solidFill>
              </a:rPr>
              <a:t>X</a:t>
            </a:r>
          </a:p>
        </p:txBody>
      </p:sp>
      <p:sp>
        <p:nvSpPr>
          <p:cNvPr id="6" name="Rechthoek 5">
            <a:extLst>
              <a:ext uri="{FF2B5EF4-FFF2-40B4-BE49-F238E27FC236}">
                <a16:creationId xmlns:a16="http://schemas.microsoft.com/office/drawing/2014/main" id="{17626EFE-F012-49A8-B625-9E91790C0110}"/>
              </a:ext>
            </a:extLst>
          </p:cNvPr>
          <p:cNvSpPr/>
          <p:nvPr/>
        </p:nvSpPr>
        <p:spPr>
          <a:xfrm>
            <a:off x="-3133" y="782"/>
            <a:ext cx="328808"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5027601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5" descr="Afbeelding met buiten, object, gebouw, water&#10;&#10;Beschrijving is gegenereerd met zeer hoge betrouwbaarheid">
            <a:extLst>
              <a:ext uri="{FF2B5EF4-FFF2-40B4-BE49-F238E27FC236}">
                <a16:creationId xmlns:a16="http://schemas.microsoft.com/office/drawing/2014/main" id="{03F969C8-9684-42E9-B6F1-61342F29997D}"/>
              </a:ext>
            </a:extLst>
          </p:cNvPr>
          <p:cNvPicPr>
            <a:picLocks noChangeAspect="1"/>
          </p:cNvPicPr>
          <p:nvPr/>
        </p:nvPicPr>
        <p:blipFill rotWithShape="1">
          <a:blip r:embed="rId2"/>
          <a:srcRect l="2448" t="54" r="11451"/>
          <a:stretch/>
        </p:blipFill>
        <p:spPr>
          <a:xfrm>
            <a:off x="-1565" y="-583"/>
            <a:ext cx="9146706" cy="5146996"/>
          </a:xfrm>
          <a:prstGeom prst="rect">
            <a:avLst/>
          </a:prstGeom>
        </p:spPr>
      </p:pic>
    </p:spTree>
    <p:extLst>
      <p:ext uri="{BB962C8B-B14F-4D97-AF65-F5344CB8AC3E}">
        <p14:creationId xmlns:p14="http://schemas.microsoft.com/office/powerpoint/2010/main" val="35613361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80D18-86F8-4298-82C2-EC001A96636E}"/>
              </a:ext>
            </a:extLst>
          </p:cNvPr>
          <p:cNvSpPr>
            <a:spLocks noGrp="1"/>
          </p:cNvSpPr>
          <p:nvPr>
            <p:ph type="ctrTitle"/>
          </p:nvPr>
        </p:nvSpPr>
        <p:spPr>
          <a:xfrm>
            <a:off x="1051411" y="862836"/>
            <a:ext cx="7041177" cy="1647000"/>
          </a:xfrm>
        </p:spPr>
        <p:txBody>
          <a:bodyPr/>
          <a:lstStyle/>
          <a:p>
            <a:pPr algn="ctr"/>
            <a:r>
              <a:rPr lang="en-US" sz="5400" b="1" dirty="0">
                <a:solidFill>
                  <a:schemeClr val="tx1"/>
                </a:solidFill>
                <a:latin typeface="FlandersArtSans-Bold" panose="00000800000000000000" pitchFamily="2" charset="0"/>
              </a:rPr>
              <a:t>O</a:t>
            </a:r>
            <a:r>
              <a:rPr lang="en-US" sz="5400" dirty="0">
                <a:solidFill>
                  <a:schemeClr val="tx1"/>
                </a:solidFill>
                <a:latin typeface="FlandersArtSans-Regular" panose="00000500000000000000" pitchFamily="2" charset="0"/>
              </a:rPr>
              <a:t>pen </a:t>
            </a:r>
            <a:r>
              <a:rPr lang="en-US" sz="5400" b="1" dirty="0">
                <a:solidFill>
                  <a:schemeClr val="tx1"/>
                </a:solidFill>
                <a:latin typeface="FlandersArtSans-Bold" panose="00000800000000000000" pitchFamily="2" charset="0"/>
              </a:rPr>
              <a:t>S</a:t>
            </a:r>
            <a:r>
              <a:rPr lang="en-US" sz="5400" dirty="0">
                <a:solidFill>
                  <a:schemeClr val="tx1"/>
                </a:solidFill>
                <a:latin typeface="FlandersArtSans-Regular" panose="00000500000000000000" pitchFamily="2" charset="0"/>
              </a:rPr>
              <a:t>tandards</a:t>
            </a:r>
            <a:br>
              <a:rPr lang="en-US" sz="5400" dirty="0">
                <a:solidFill>
                  <a:schemeClr val="tx1"/>
                </a:solidFill>
                <a:latin typeface="FlandersArtSans-Regular" panose="00000500000000000000" pitchFamily="2" charset="0"/>
              </a:rPr>
            </a:br>
            <a:r>
              <a:rPr lang="en-US" sz="5400" dirty="0">
                <a:solidFill>
                  <a:schemeClr val="tx1"/>
                </a:solidFill>
                <a:latin typeface="FlandersArtSans-Regular" panose="00000500000000000000" pitchFamily="2" charset="0"/>
              </a:rPr>
              <a:t>for</a:t>
            </a:r>
            <a:br>
              <a:rPr lang="en-US" sz="5400" dirty="0">
                <a:solidFill>
                  <a:schemeClr val="tx1"/>
                </a:solidFill>
                <a:latin typeface="FlandersArtSans-Regular" panose="00000500000000000000" pitchFamily="2" charset="0"/>
              </a:rPr>
            </a:br>
            <a:r>
              <a:rPr lang="en-US" sz="5400" b="1" dirty="0">
                <a:solidFill>
                  <a:schemeClr val="tx1"/>
                </a:solidFill>
                <a:latin typeface="FlandersArtSans-Bold" panose="00000800000000000000" pitchFamily="2" charset="0"/>
              </a:rPr>
              <a:t>L</a:t>
            </a:r>
            <a:r>
              <a:rPr lang="en-US" sz="5400" dirty="0">
                <a:solidFill>
                  <a:schemeClr val="tx1"/>
                </a:solidFill>
                <a:latin typeface="FlandersArtSans-Regular" panose="00000500000000000000" pitchFamily="2" charset="0"/>
              </a:rPr>
              <a:t>inked </a:t>
            </a:r>
            <a:r>
              <a:rPr lang="en-US" sz="5400" dirty="0" err="1">
                <a:solidFill>
                  <a:schemeClr val="tx1"/>
                </a:solidFill>
                <a:latin typeface="FlandersArtSans-Bold" panose="00000800000000000000" pitchFamily="2" charset="0"/>
              </a:rPr>
              <a:t>O</a:t>
            </a:r>
            <a:r>
              <a:rPr lang="en-US" sz="5400" dirty="0" err="1">
                <a:solidFill>
                  <a:schemeClr val="tx1"/>
                </a:solidFill>
                <a:latin typeface="FlandersArtSans-Regular" panose="00000500000000000000" pitchFamily="2" charset="0"/>
              </a:rPr>
              <a:t>rganisations</a:t>
            </a:r>
            <a:endParaRPr lang="en-US" sz="5400" dirty="0">
              <a:solidFill>
                <a:schemeClr val="tx1"/>
              </a:solidFill>
              <a:latin typeface="FlandersArtSans-Regular" panose="00000500000000000000" pitchFamily="2" charset="0"/>
            </a:endParaRPr>
          </a:p>
        </p:txBody>
      </p:sp>
    </p:spTree>
    <p:extLst>
      <p:ext uri="{BB962C8B-B14F-4D97-AF65-F5344CB8AC3E}">
        <p14:creationId xmlns:p14="http://schemas.microsoft.com/office/powerpoint/2010/main" val="18044603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2" name="Rechthoek 1">
            <a:extLst>
              <a:ext uri="{FF2B5EF4-FFF2-40B4-BE49-F238E27FC236}">
                <a16:creationId xmlns:a16="http://schemas.microsoft.com/office/drawing/2014/main" id="{8E2CF95A-7527-46C8-A4E6-26E06F37D94A}"/>
              </a:ext>
            </a:extLst>
          </p:cNvPr>
          <p:cNvSpPr/>
          <p:nvPr/>
        </p:nvSpPr>
        <p:spPr>
          <a:xfrm>
            <a:off x="591854" y="4142200"/>
            <a:ext cx="1659697" cy="9159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75" name="Shape 47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413533" y="897178"/>
            <a:ext cx="4135481" cy="3206607"/>
          </a:xfrm>
          <a:prstGeom prst="rect">
            <a:avLst/>
          </a:prstGeom>
          <a:solidFill>
            <a:srgbClr val="EEEEEE"/>
          </a:solidFill>
          <a:ln w="114300" cap="sq" cmpd="sng">
            <a:solidFill>
              <a:srgbClr val="D8D8D8"/>
            </a:solidFill>
            <a:prstDash val="solid"/>
            <a:miter lim="8000"/>
            <a:headEnd type="none" w="sm" len="sm"/>
            <a:tailEnd type="none" w="sm" len="sm"/>
          </a:ln>
        </p:spPr>
      </p:pic>
      <p:sp>
        <p:nvSpPr>
          <p:cNvPr id="478" name="Shape 478"/>
          <p:cNvSpPr/>
          <p:nvPr/>
        </p:nvSpPr>
        <p:spPr>
          <a:xfrm>
            <a:off x="923483" y="384263"/>
            <a:ext cx="3078372" cy="4187083"/>
          </a:xfrm>
          <a:prstGeom prst="rect">
            <a:avLst/>
          </a:prstGeom>
          <a:solidFill>
            <a:schemeClr val="lt1"/>
          </a:solidFill>
          <a:ln w="114300" cap="sq" cmpd="sng">
            <a:solidFill>
              <a:srgbClr val="D8D8D8"/>
            </a:solidFill>
            <a:prstDash val="solid"/>
            <a:miter lim="8000"/>
            <a:headEnd type="none" w="sm" len="sm"/>
            <a:tailEnd type="none" w="sm" len="sm"/>
          </a:ln>
        </p:spPr>
        <p:txBody>
          <a:bodyPr spcFirstLastPara="1" wrap="square" lIns="34275" tIns="34275" rIns="34275" bIns="34275" anchor="ctr" anchorCtr="0">
            <a:noAutofit/>
          </a:bodyPr>
          <a:lstStyle/>
          <a:p>
            <a:endParaRPr lang="nl-BE">
              <a:solidFill>
                <a:srgbClr val="000000"/>
              </a:solidFill>
              <a:latin typeface="Arial"/>
              <a:ea typeface="Arial"/>
              <a:cs typeface="Arial"/>
              <a:sym typeface="Arial"/>
            </a:endParaRPr>
          </a:p>
        </p:txBody>
      </p:sp>
      <p:grpSp>
        <p:nvGrpSpPr>
          <p:cNvPr id="479" name="Shape 479"/>
          <p:cNvGrpSpPr/>
          <p:nvPr/>
        </p:nvGrpSpPr>
        <p:grpSpPr>
          <a:xfrm>
            <a:off x="1109964" y="613865"/>
            <a:ext cx="2734593" cy="3782557"/>
            <a:chOff x="0" y="0"/>
            <a:chExt cx="3007471" cy="4520450"/>
          </a:xfrm>
        </p:grpSpPr>
        <p:sp>
          <p:nvSpPr>
            <p:cNvPr id="480" name="Shape 480"/>
            <p:cNvSpPr/>
            <p:nvPr/>
          </p:nvSpPr>
          <p:spPr>
            <a:xfrm>
              <a:off x="0" y="3883354"/>
              <a:ext cx="3007471" cy="637096"/>
            </a:xfrm>
            <a:prstGeom prst="rect">
              <a:avLst/>
            </a:prstGeom>
            <a:solidFill>
              <a:srgbClr val="FFF275"/>
            </a:solidFill>
            <a:ln w="254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lang="nl-BE"/>
            </a:p>
          </p:txBody>
        </p:sp>
        <p:sp>
          <p:nvSpPr>
            <p:cNvPr id="481" name="Shape 481"/>
            <p:cNvSpPr txBox="1"/>
            <p:nvPr/>
          </p:nvSpPr>
          <p:spPr>
            <a:xfrm>
              <a:off x="0" y="3883354"/>
              <a:ext cx="3007471" cy="637096"/>
            </a:xfrm>
            <a:prstGeom prst="rect">
              <a:avLst/>
            </a:prstGeom>
            <a:noFill/>
            <a:ln>
              <a:noFill/>
            </a:ln>
          </p:spPr>
          <p:txBody>
            <a:bodyPr spcFirstLastPara="1" wrap="square" lIns="63994" tIns="63994" rIns="63994" bIns="63994" anchor="ctr" anchorCtr="0">
              <a:noAutofit/>
            </a:bodyPr>
            <a:lstStyle/>
            <a:p>
              <a:pPr algn="ctr">
                <a:lnSpc>
                  <a:spcPct val="90000"/>
                </a:lnSpc>
                <a:buClr>
                  <a:schemeClr val="dk1"/>
                </a:buClr>
              </a:pPr>
              <a:r>
                <a:rPr lang="en-GB" sz="1200" dirty="0">
                  <a:solidFill>
                    <a:schemeClr val="dk1"/>
                  </a:solidFill>
                </a:rPr>
                <a:t>Impact on service quality and efficiency</a:t>
              </a:r>
              <a:endParaRPr lang="nl-BE" sz="1200" dirty="0">
                <a:solidFill>
                  <a:schemeClr val="dk1"/>
                </a:solidFill>
                <a:latin typeface="Arial"/>
                <a:ea typeface="Arial"/>
                <a:cs typeface="Arial"/>
                <a:sym typeface="Arial"/>
              </a:endParaRPr>
            </a:p>
          </p:txBody>
        </p:sp>
        <p:sp>
          <p:nvSpPr>
            <p:cNvPr id="482" name="Shape 482"/>
            <p:cNvSpPr/>
            <p:nvPr/>
          </p:nvSpPr>
          <p:spPr>
            <a:xfrm rot="10800000">
              <a:off x="0" y="2913056"/>
              <a:ext cx="3007471" cy="979854"/>
            </a:xfrm>
            <a:prstGeom prst="upArrowCallout">
              <a:avLst>
                <a:gd name="adj1" fmla="val 25000"/>
                <a:gd name="adj2" fmla="val 25000"/>
                <a:gd name="adj3" fmla="val 25000"/>
                <a:gd name="adj4" fmla="val 64977"/>
              </a:avLst>
            </a:prstGeom>
            <a:solidFill>
              <a:srgbClr val="FFF275"/>
            </a:solidFill>
            <a:ln w="254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lang="nl-BE"/>
            </a:p>
          </p:txBody>
        </p:sp>
        <p:sp>
          <p:nvSpPr>
            <p:cNvPr id="483" name="Shape 483"/>
            <p:cNvSpPr txBox="1"/>
            <p:nvPr/>
          </p:nvSpPr>
          <p:spPr>
            <a:xfrm>
              <a:off x="0" y="2913056"/>
              <a:ext cx="3007471" cy="636680"/>
            </a:xfrm>
            <a:prstGeom prst="rect">
              <a:avLst/>
            </a:prstGeom>
            <a:noFill/>
            <a:ln>
              <a:noFill/>
            </a:ln>
          </p:spPr>
          <p:txBody>
            <a:bodyPr spcFirstLastPara="1" wrap="square" lIns="63994" tIns="63994" rIns="63994" bIns="63994" anchor="ctr" anchorCtr="0">
              <a:noAutofit/>
            </a:bodyPr>
            <a:lstStyle/>
            <a:p>
              <a:pPr algn="ctr">
                <a:lnSpc>
                  <a:spcPct val="90000"/>
                </a:lnSpc>
                <a:buClr>
                  <a:schemeClr val="dk1"/>
                </a:buClr>
              </a:pPr>
              <a:r>
                <a:rPr lang="en-GB" sz="1200" dirty="0">
                  <a:solidFill>
                    <a:schemeClr val="dk1"/>
                  </a:solidFill>
                </a:rPr>
                <a:t>Multiple costs to link information</a:t>
              </a:r>
              <a:endParaRPr lang="nl-BE" sz="1200" dirty="0">
                <a:solidFill>
                  <a:schemeClr val="dk1"/>
                </a:solidFill>
                <a:latin typeface="Arial"/>
                <a:ea typeface="Arial"/>
                <a:cs typeface="Arial"/>
                <a:sym typeface="Arial"/>
              </a:endParaRPr>
            </a:p>
          </p:txBody>
        </p:sp>
        <p:sp>
          <p:nvSpPr>
            <p:cNvPr id="484" name="Shape 484"/>
            <p:cNvSpPr/>
            <p:nvPr/>
          </p:nvSpPr>
          <p:spPr>
            <a:xfrm rot="10800000">
              <a:off x="0" y="1942758"/>
              <a:ext cx="3007471" cy="979854"/>
            </a:xfrm>
            <a:prstGeom prst="upArrowCallout">
              <a:avLst>
                <a:gd name="adj1" fmla="val 25000"/>
                <a:gd name="adj2" fmla="val 25000"/>
                <a:gd name="adj3" fmla="val 25000"/>
                <a:gd name="adj4" fmla="val 64977"/>
              </a:avLst>
            </a:prstGeom>
            <a:solidFill>
              <a:srgbClr val="FFF275"/>
            </a:solidFill>
            <a:ln w="254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lang="nl-BE"/>
            </a:p>
          </p:txBody>
        </p:sp>
        <p:sp>
          <p:nvSpPr>
            <p:cNvPr id="485" name="Shape 485"/>
            <p:cNvSpPr txBox="1"/>
            <p:nvPr/>
          </p:nvSpPr>
          <p:spPr>
            <a:xfrm>
              <a:off x="0" y="1942758"/>
              <a:ext cx="3007471" cy="636680"/>
            </a:xfrm>
            <a:prstGeom prst="rect">
              <a:avLst/>
            </a:prstGeom>
            <a:noFill/>
            <a:ln>
              <a:noFill/>
            </a:ln>
          </p:spPr>
          <p:txBody>
            <a:bodyPr spcFirstLastPara="1" wrap="square" lIns="63994" tIns="63994" rIns="63994" bIns="63994" anchor="ctr" anchorCtr="0">
              <a:noAutofit/>
            </a:bodyPr>
            <a:lstStyle/>
            <a:p>
              <a:pPr algn="ctr">
                <a:lnSpc>
                  <a:spcPct val="90000"/>
                </a:lnSpc>
                <a:buClr>
                  <a:schemeClr val="dk1"/>
                </a:buClr>
              </a:pPr>
              <a:r>
                <a:rPr lang="nl-BE" sz="1200" dirty="0">
                  <a:solidFill>
                    <a:schemeClr val="dk1"/>
                  </a:solidFill>
                </a:rPr>
                <a:t>Authentic data sources exist as silos</a:t>
              </a:r>
              <a:endParaRPr lang="nl-BE" sz="1200" dirty="0">
                <a:solidFill>
                  <a:schemeClr val="dk1"/>
                </a:solidFill>
                <a:latin typeface="Arial"/>
                <a:ea typeface="Arial"/>
                <a:cs typeface="Arial"/>
                <a:sym typeface="Arial"/>
              </a:endParaRPr>
            </a:p>
          </p:txBody>
        </p:sp>
        <p:sp>
          <p:nvSpPr>
            <p:cNvPr id="486" name="Shape 486"/>
            <p:cNvSpPr/>
            <p:nvPr/>
          </p:nvSpPr>
          <p:spPr>
            <a:xfrm rot="10800000">
              <a:off x="0" y="972460"/>
              <a:ext cx="3007471" cy="979854"/>
            </a:xfrm>
            <a:prstGeom prst="upArrowCallout">
              <a:avLst>
                <a:gd name="adj1" fmla="val 25000"/>
                <a:gd name="adj2" fmla="val 25000"/>
                <a:gd name="adj3" fmla="val 25000"/>
                <a:gd name="adj4" fmla="val 64977"/>
              </a:avLst>
            </a:prstGeom>
            <a:solidFill>
              <a:srgbClr val="FFF275"/>
            </a:solidFill>
            <a:ln w="254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lang="nl-BE"/>
            </a:p>
          </p:txBody>
        </p:sp>
        <p:sp>
          <p:nvSpPr>
            <p:cNvPr id="487" name="Shape 487"/>
            <p:cNvSpPr txBox="1"/>
            <p:nvPr/>
          </p:nvSpPr>
          <p:spPr>
            <a:xfrm>
              <a:off x="0" y="972460"/>
              <a:ext cx="3007471" cy="636680"/>
            </a:xfrm>
            <a:prstGeom prst="rect">
              <a:avLst/>
            </a:prstGeom>
            <a:noFill/>
            <a:ln>
              <a:noFill/>
            </a:ln>
          </p:spPr>
          <p:txBody>
            <a:bodyPr spcFirstLastPara="1" wrap="square" lIns="63994" tIns="63994" rIns="63994" bIns="63994" anchor="ctr" anchorCtr="0">
              <a:noAutofit/>
            </a:bodyPr>
            <a:lstStyle/>
            <a:p>
              <a:pPr algn="ctr">
                <a:lnSpc>
                  <a:spcPct val="90000"/>
                </a:lnSpc>
                <a:buClr>
                  <a:schemeClr val="dk1"/>
                </a:buClr>
              </a:pPr>
              <a:r>
                <a:rPr lang="en-GB" sz="1200" dirty="0">
                  <a:solidFill>
                    <a:schemeClr val="dk1"/>
                  </a:solidFill>
                </a:rPr>
                <a:t>Information is structured/modelled from 1 perspective</a:t>
              </a:r>
              <a:endParaRPr lang="nl-BE" sz="1200" dirty="0">
                <a:solidFill>
                  <a:schemeClr val="dk1"/>
                </a:solidFill>
                <a:latin typeface="Arial"/>
                <a:ea typeface="Arial"/>
                <a:cs typeface="Arial"/>
                <a:sym typeface="Arial"/>
              </a:endParaRPr>
            </a:p>
          </p:txBody>
        </p:sp>
        <p:sp>
          <p:nvSpPr>
            <p:cNvPr id="488" name="Shape 488"/>
            <p:cNvSpPr/>
            <p:nvPr/>
          </p:nvSpPr>
          <p:spPr>
            <a:xfrm rot="10800000">
              <a:off x="0" y="0"/>
              <a:ext cx="3007471" cy="979854"/>
            </a:xfrm>
            <a:prstGeom prst="upArrowCallout">
              <a:avLst>
                <a:gd name="adj1" fmla="val 25000"/>
                <a:gd name="adj2" fmla="val 25000"/>
                <a:gd name="adj3" fmla="val 25000"/>
                <a:gd name="adj4" fmla="val 64977"/>
              </a:avLst>
            </a:prstGeom>
            <a:solidFill>
              <a:srgbClr val="FFF275"/>
            </a:solidFill>
            <a:ln w="254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endParaRPr lang="nl-BE"/>
            </a:p>
          </p:txBody>
        </p:sp>
        <p:sp>
          <p:nvSpPr>
            <p:cNvPr id="489" name="Shape 489"/>
            <p:cNvSpPr txBox="1"/>
            <p:nvPr/>
          </p:nvSpPr>
          <p:spPr>
            <a:xfrm>
              <a:off x="0" y="0"/>
              <a:ext cx="3007471" cy="636680"/>
            </a:xfrm>
            <a:prstGeom prst="rect">
              <a:avLst/>
            </a:prstGeom>
            <a:noFill/>
            <a:ln>
              <a:noFill/>
            </a:ln>
          </p:spPr>
          <p:txBody>
            <a:bodyPr spcFirstLastPara="1" wrap="square" lIns="63994" tIns="63994" rIns="63994" bIns="63994" anchor="ctr" anchorCtr="0">
              <a:noAutofit/>
            </a:bodyPr>
            <a:lstStyle/>
            <a:p>
              <a:pPr algn="ctr">
                <a:lnSpc>
                  <a:spcPct val="90000"/>
                </a:lnSpc>
                <a:buClr>
                  <a:schemeClr val="dk1"/>
                </a:buClr>
              </a:pPr>
              <a:r>
                <a:rPr lang="en-GB" sz="1200" dirty="0">
                  <a:solidFill>
                    <a:schemeClr val="dk1"/>
                  </a:solidFill>
                </a:rPr>
                <a:t>Applications look at the real world from different perspectives</a:t>
              </a:r>
              <a:endParaRPr lang="nl-BE" sz="1200" dirty="0">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25474092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l="8012" t="7132" r="8014"/>
          <a:stretch/>
        </p:blipFill>
        <p:spPr>
          <a:xfrm>
            <a:off x="321370" y="-4697"/>
            <a:ext cx="8822630" cy="5148197"/>
          </a:xfrm>
          <a:prstGeom prst="rect">
            <a:avLst/>
          </a:prstGeom>
        </p:spPr>
      </p:pic>
      <p:sp>
        <p:nvSpPr>
          <p:cNvPr id="2" name="Slide Number Placeholder 1"/>
          <p:cNvSpPr>
            <a:spLocks noGrp="1"/>
          </p:cNvSpPr>
          <p:nvPr>
            <p:ph type="sldNum" sz="quarter" idx="4"/>
          </p:nvPr>
        </p:nvSpPr>
        <p:spPr/>
        <p:txBody>
          <a:bodyPr/>
          <a:lstStyle/>
          <a:p>
            <a:fld id="{C9C406F6-A053-43CA-AEC8-FA3EEE83A3FB}" type="slidenum">
              <a:rPr lang="nl-BE" smtClean="0"/>
              <a:pPr/>
              <a:t>26</a:t>
            </a:fld>
            <a:endParaRPr lang="nl-BE"/>
          </a:p>
        </p:txBody>
      </p:sp>
      <p:sp>
        <p:nvSpPr>
          <p:cNvPr id="6" name="Rectangle 5"/>
          <p:cNvSpPr/>
          <p:nvPr/>
        </p:nvSpPr>
        <p:spPr>
          <a:xfrm>
            <a:off x="321370" y="0"/>
            <a:ext cx="8822630" cy="5143500"/>
          </a:xfrm>
          <a:prstGeom prst="rect">
            <a:avLst/>
          </a:prstGeom>
          <a:solidFill>
            <a:schemeClr val="tx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700" dirty="0"/>
              <a:t>Interoperability is the ability of different autonomous organizations or systems to communicate and collaborate with each other.</a:t>
            </a:r>
            <a:endParaRPr lang="nl-BE" sz="2700" dirty="0"/>
          </a:p>
        </p:txBody>
      </p:sp>
      <p:sp>
        <p:nvSpPr>
          <p:cNvPr id="4" name="Rechthoek 3">
            <a:extLst>
              <a:ext uri="{FF2B5EF4-FFF2-40B4-BE49-F238E27FC236}">
                <a16:creationId xmlns:a16="http://schemas.microsoft.com/office/drawing/2014/main" id="{8856A019-729F-4CEC-B754-B6C932E16B22}"/>
              </a:ext>
            </a:extLst>
          </p:cNvPr>
          <p:cNvSpPr/>
          <p:nvPr/>
        </p:nvSpPr>
        <p:spPr>
          <a:xfrm>
            <a:off x="-3133" y="782"/>
            <a:ext cx="328808"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40207342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 name="Afbeelding 225" descr="Afbeelding met schermafbeelding&#10;&#10;Beschrijving is gegenereerd met zeer hoge betrouwbaarheid">
            <a:extLst>
              <a:ext uri="{FF2B5EF4-FFF2-40B4-BE49-F238E27FC236}">
                <a16:creationId xmlns:a16="http://schemas.microsoft.com/office/drawing/2014/main" id="{32FAC476-1635-464D-B5B2-BABFD5D21158}"/>
              </a:ext>
            </a:extLst>
          </p:cNvPr>
          <p:cNvPicPr>
            <a:picLocks noChangeAspect="1"/>
          </p:cNvPicPr>
          <p:nvPr/>
        </p:nvPicPr>
        <p:blipFill>
          <a:blip r:embed="rId2"/>
          <a:stretch>
            <a:fillRect/>
          </a:stretch>
        </p:blipFill>
        <p:spPr>
          <a:xfrm>
            <a:off x="2503641" y="1004421"/>
            <a:ext cx="4144549" cy="926948"/>
          </a:xfrm>
          <a:prstGeom prst="rect">
            <a:avLst/>
          </a:prstGeom>
        </p:spPr>
      </p:pic>
      <p:pic>
        <p:nvPicPr>
          <p:cNvPr id="227" name="Afbeelding 225" descr="Afbeelding met schermafbeelding&#10;&#10;Beschrijving is gegenereerd met zeer hoge betrouwbaarheid">
            <a:extLst>
              <a:ext uri="{FF2B5EF4-FFF2-40B4-BE49-F238E27FC236}">
                <a16:creationId xmlns:a16="http://schemas.microsoft.com/office/drawing/2014/main" id="{829EAF9F-38A0-494D-9477-36870DF1CEDE}"/>
              </a:ext>
            </a:extLst>
          </p:cNvPr>
          <p:cNvPicPr>
            <a:picLocks noChangeAspect="1"/>
          </p:cNvPicPr>
          <p:nvPr/>
        </p:nvPicPr>
        <p:blipFill>
          <a:blip r:embed="rId2"/>
          <a:stretch>
            <a:fillRect/>
          </a:stretch>
        </p:blipFill>
        <p:spPr>
          <a:xfrm>
            <a:off x="2503641" y="1936044"/>
            <a:ext cx="4144549" cy="926948"/>
          </a:xfrm>
          <a:prstGeom prst="rect">
            <a:avLst/>
          </a:prstGeom>
        </p:spPr>
      </p:pic>
      <p:pic>
        <p:nvPicPr>
          <p:cNvPr id="228" name="Afbeelding 228" descr="Afbeelding met geel, tekening&#10;&#10;Beschrijving is gegenereerd met zeer hoge betrouwbaarheid">
            <a:extLst>
              <a:ext uri="{FF2B5EF4-FFF2-40B4-BE49-F238E27FC236}">
                <a16:creationId xmlns:a16="http://schemas.microsoft.com/office/drawing/2014/main" id="{6C37FD38-E520-47E0-BDD3-B30E0B546A45}"/>
              </a:ext>
            </a:extLst>
          </p:cNvPr>
          <p:cNvPicPr>
            <a:picLocks noChangeAspect="1"/>
          </p:cNvPicPr>
          <p:nvPr/>
        </p:nvPicPr>
        <p:blipFill>
          <a:blip r:embed="rId3"/>
          <a:stretch>
            <a:fillRect/>
          </a:stretch>
        </p:blipFill>
        <p:spPr>
          <a:xfrm>
            <a:off x="2503640" y="2868194"/>
            <a:ext cx="4144549" cy="925892"/>
          </a:xfrm>
          <a:prstGeom prst="rect">
            <a:avLst/>
          </a:prstGeom>
        </p:spPr>
      </p:pic>
      <p:pic>
        <p:nvPicPr>
          <p:cNvPr id="230" name="Afbeelding 230" descr="Afbeelding met geel, tekening&#10;&#10;Beschrijving is gegenereerd met zeer hoge betrouwbaarheid">
            <a:extLst>
              <a:ext uri="{FF2B5EF4-FFF2-40B4-BE49-F238E27FC236}">
                <a16:creationId xmlns:a16="http://schemas.microsoft.com/office/drawing/2014/main" id="{31A4B1EA-0CE4-4C71-BDBC-5D7F9DAEBBFF}"/>
              </a:ext>
            </a:extLst>
          </p:cNvPr>
          <p:cNvPicPr>
            <a:picLocks noChangeAspect="1"/>
          </p:cNvPicPr>
          <p:nvPr/>
        </p:nvPicPr>
        <p:blipFill>
          <a:blip r:embed="rId3"/>
          <a:stretch>
            <a:fillRect/>
          </a:stretch>
        </p:blipFill>
        <p:spPr>
          <a:xfrm>
            <a:off x="2503640" y="3799816"/>
            <a:ext cx="4144549" cy="925893"/>
          </a:xfrm>
          <a:prstGeom prst="rect">
            <a:avLst/>
          </a:prstGeom>
        </p:spPr>
      </p:pic>
      <p:sp>
        <p:nvSpPr>
          <p:cNvPr id="233" name="Rechthoek 232">
            <a:extLst>
              <a:ext uri="{FF2B5EF4-FFF2-40B4-BE49-F238E27FC236}">
                <a16:creationId xmlns:a16="http://schemas.microsoft.com/office/drawing/2014/main" id="{D5D7102E-2A96-467E-9C84-668FA9623712}"/>
              </a:ext>
            </a:extLst>
          </p:cNvPr>
          <p:cNvSpPr/>
          <p:nvPr/>
        </p:nvSpPr>
        <p:spPr>
          <a:xfrm>
            <a:off x="2582318" y="1098766"/>
            <a:ext cx="3969184" cy="469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dirty="0">
                <a:solidFill>
                  <a:schemeClr val="tx1"/>
                </a:solidFill>
                <a:cs typeface="Arial"/>
              </a:rPr>
              <a:t>Legal interoperability</a:t>
            </a:r>
          </a:p>
        </p:txBody>
      </p:sp>
      <p:sp>
        <p:nvSpPr>
          <p:cNvPr id="234" name="Rechthoek 233">
            <a:extLst>
              <a:ext uri="{FF2B5EF4-FFF2-40B4-BE49-F238E27FC236}">
                <a16:creationId xmlns:a16="http://schemas.microsoft.com/office/drawing/2014/main" id="{43B26B7B-15EE-40C3-8F73-8940DE212DFF}"/>
              </a:ext>
            </a:extLst>
          </p:cNvPr>
          <p:cNvSpPr/>
          <p:nvPr/>
        </p:nvSpPr>
        <p:spPr>
          <a:xfrm>
            <a:off x="2590146" y="2022560"/>
            <a:ext cx="3969184" cy="469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dirty="0">
                <a:solidFill>
                  <a:schemeClr val="tx1"/>
                </a:solidFill>
                <a:cs typeface="Arial"/>
              </a:rPr>
              <a:t>Organizational interoperability</a:t>
            </a:r>
          </a:p>
        </p:txBody>
      </p:sp>
      <p:sp>
        <p:nvSpPr>
          <p:cNvPr id="235" name="Rechthoek 234">
            <a:extLst>
              <a:ext uri="{FF2B5EF4-FFF2-40B4-BE49-F238E27FC236}">
                <a16:creationId xmlns:a16="http://schemas.microsoft.com/office/drawing/2014/main" id="{FF2C3056-82AD-4655-9079-1312A9DEF995}"/>
              </a:ext>
            </a:extLst>
          </p:cNvPr>
          <p:cNvSpPr/>
          <p:nvPr/>
        </p:nvSpPr>
        <p:spPr>
          <a:xfrm>
            <a:off x="2582316" y="2954182"/>
            <a:ext cx="3969184" cy="469726"/>
          </a:xfrm>
          <a:prstGeom prst="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dirty="0">
                <a:solidFill>
                  <a:schemeClr val="tx1"/>
                </a:solidFill>
                <a:cs typeface="Arial"/>
              </a:rPr>
              <a:t>Semantic interoperability</a:t>
            </a:r>
          </a:p>
        </p:txBody>
      </p:sp>
      <p:sp>
        <p:nvSpPr>
          <p:cNvPr id="236" name="Rechthoek 235">
            <a:extLst>
              <a:ext uri="{FF2B5EF4-FFF2-40B4-BE49-F238E27FC236}">
                <a16:creationId xmlns:a16="http://schemas.microsoft.com/office/drawing/2014/main" id="{3C78ACB0-AF9D-4A76-8530-C98D68FBFA32}"/>
              </a:ext>
            </a:extLst>
          </p:cNvPr>
          <p:cNvSpPr/>
          <p:nvPr/>
        </p:nvSpPr>
        <p:spPr>
          <a:xfrm>
            <a:off x="2582317" y="3893635"/>
            <a:ext cx="3969184" cy="469726"/>
          </a:xfrm>
          <a:prstGeom prst="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dirty="0">
                <a:solidFill>
                  <a:schemeClr val="tx1"/>
                </a:solidFill>
                <a:cs typeface="Arial"/>
              </a:rPr>
              <a:t>Technical interoperability</a:t>
            </a:r>
          </a:p>
        </p:txBody>
      </p:sp>
      <p:sp>
        <p:nvSpPr>
          <p:cNvPr id="237" name="Tekstvak 236">
            <a:extLst>
              <a:ext uri="{FF2B5EF4-FFF2-40B4-BE49-F238E27FC236}">
                <a16:creationId xmlns:a16="http://schemas.microsoft.com/office/drawing/2014/main" id="{0B140FF4-9DD0-44A5-A8DB-49F54553348A}"/>
              </a:ext>
            </a:extLst>
          </p:cNvPr>
          <p:cNvSpPr txBox="1"/>
          <p:nvPr/>
        </p:nvSpPr>
        <p:spPr>
          <a:xfrm>
            <a:off x="6680287" y="2769991"/>
            <a:ext cx="864296"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nl-NL" sz="9600">
                <a:solidFill>
                  <a:schemeClr val="bg2"/>
                </a:solidFill>
              </a:rPr>
              <a:t>}</a:t>
            </a:r>
          </a:p>
        </p:txBody>
      </p:sp>
      <p:sp>
        <p:nvSpPr>
          <p:cNvPr id="238" name="Tekstvak 237">
            <a:extLst>
              <a:ext uri="{FF2B5EF4-FFF2-40B4-BE49-F238E27FC236}">
                <a16:creationId xmlns:a16="http://schemas.microsoft.com/office/drawing/2014/main" id="{DBFA1D0F-BE28-4580-B5C7-661EE45108A1}"/>
              </a:ext>
            </a:extLst>
          </p:cNvPr>
          <p:cNvSpPr txBox="1"/>
          <p:nvPr/>
        </p:nvSpPr>
        <p:spPr>
          <a:xfrm>
            <a:off x="7112827" y="3492022"/>
            <a:ext cx="113830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nl-NL" sz="2000" b="1">
                <a:solidFill>
                  <a:schemeClr val="bg2"/>
                </a:solidFill>
              </a:rPr>
              <a:t>OSLO</a:t>
            </a:r>
            <a:endParaRPr lang="nl-NL">
              <a:solidFill>
                <a:schemeClr val="bg2"/>
              </a:solidFill>
            </a:endParaRPr>
          </a:p>
        </p:txBody>
      </p:sp>
      <p:sp>
        <p:nvSpPr>
          <p:cNvPr id="15" name="Google Shape;242;g71eeb774cb_0_278">
            <a:extLst>
              <a:ext uri="{FF2B5EF4-FFF2-40B4-BE49-F238E27FC236}">
                <a16:creationId xmlns:a16="http://schemas.microsoft.com/office/drawing/2014/main" id="{2253E947-9C09-455D-BD3B-A896041144EE}"/>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Levels of interoperability</a:t>
            </a:r>
          </a:p>
        </p:txBody>
      </p:sp>
    </p:spTree>
    <p:extLst>
      <p:ext uri="{BB962C8B-B14F-4D97-AF65-F5344CB8AC3E}">
        <p14:creationId xmlns:p14="http://schemas.microsoft.com/office/powerpoint/2010/main" val="10088701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EDC0C080-2C3F-47FF-9DD2-AB5657511266}"/>
              </a:ext>
            </a:extLst>
          </p:cNvPr>
          <p:cNvSpPr/>
          <p:nvPr/>
        </p:nvSpPr>
        <p:spPr>
          <a:xfrm>
            <a:off x="591854" y="4142200"/>
            <a:ext cx="1659697" cy="9159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50" name="Group 49"/>
          <p:cNvGrpSpPr/>
          <p:nvPr/>
        </p:nvGrpSpPr>
        <p:grpSpPr>
          <a:xfrm>
            <a:off x="2342265" y="876098"/>
            <a:ext cx="4708727" cy="3620273"/>
            <a:chOff x="1458468" y="999032"/>
            <a:chExt cx="6930460" cy="5357318"/>
          </a:xfrm>
        </p:grpSpPr>
        <p:grpSp>
          <p:nvGrpSpPr>
            <p:cNvPr id="19" name="Group 18"/>
            <p:cNvGrpSpPr/>
            <p:nvPr/>
          </p:nvGrpSpPr>
          <p:grpSpPr>
            <a:xfrm>
              <a:off x="1919797" y="1046475"/>
              <a:ext cx="5712402" cy="844938"/>
              <a:chOff x="1347216" y="1298723"/>
              <a:chExt cx="5712402" cy="844938"/>
            </a:xfrm>
          </p:grpSpPr>
          <p:sp>
            <p:nvSpPr>
              <p:cNvPr id="13" name="Rounded Rectangle 12"/>
              <p:cNvSpPr/>
              <p:nvPr/>
            </p:nvSpPr>
            <p:spPr>
              <a:xfrm>
                <a:off x="1347216" y="1324172"/>
                <a:ext cx="5541264" cy="797369"/>
              </a:xfrm>
              <a:prstGeom prst="round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Text Placeholder 2"/>
              <p:cNvSpPr txBox="1">
                <a:spLocks/>
              </p:cNvSpPr>
              <p:nvPr/>
            </p:nvSpPr>
            <p:spPr>
              <a:xfrm>
                <a:off x="1904565" y="1298723"/>
                <a:ext cx="5155053" cy="844938"/>
              </a:xfrm>
              <a:prstGeom prst="rect">
                <a:avLst/>
              </a:prstGeom>
              <a:noFill/>
              <a:ln>
                <a:noFill/>
              </a:ln>
            </p:spPr>
            <p:txBody>
              <a:bodyPr spcFirstLastPara="1" wrap="square" lIns="68569" tIns="68569" rIns="68569" bIns="68569" anchor="t" anchorCtr="0"/>
              <a:lstStyle>
                <a:defPPr marR="0" lvl="0" algn="l" rtl="0">
                  <a:lnSpc>
                    <a:spcPct val="100000"/>
                  </a:lnSpc>
                  <a:spcBef>
                    <a:spcPts val="0"/>
                  </a:spcBef>
                  <a:spcAft>
                    <a:spcPts val="0"/>
                  </a:spcAft>
                </a:defPPr>
                <a:lvl1pPr marL="457200" marR="0" lvl="0"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2pPr>
                <a:lvl3pPr marL="1371600" marR="0" lvl="2"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3pPr>
                <a:lvl4pPr marL="1828800" marR="0" lvl="3"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4pPr>
                <a:lvl5pPr marL="2286000" marR="0" lvl="4"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5pPr>
                <a:lvl6pPr marL="2743200" marR="0" lvl="5"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6pPr>
                <a:lvl7pPr marL="3200400" marR="0" lvl="6"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7pPr>
                <a:lvl8pPr marL="3657600" marR="0" lvl="7"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8pPr>
                <a:lvl9pPr marL="4114800" marR="0" lvl="8"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9pPr>
              </a:lstStyle>
              <a:p>
                <a:pPr marL="19050" indent="0">
                  <a:buNone/>
                </a:pPr>
                <a:r>
                  <a:rPr lang="nl-BE" sz="1800" b="1" dirty="0"/>
                  <a:t>Semantic</a:t>
                </a:r>
                <a:r>
                  <a:rPr lang="nl-BE" sz="1800" dirty="0"/>
                  <a:t> interoperability</a:t>
                </a:r>
              </a:p>
            </p:txBody>
          </p:sp>
        </p:grpSp>
        <p:grpSp>
          <p:nvGrpSpPr>
            <p:cNvPr id="12" name="Group 11"/>
            <p:cNvGrpSpPr/>
            <p:nvPr/>
          </p:nvGrpSpPr>
          <p:grpSpPr>
            <a:xfrm>
              <a:off x="1458468" y="999032"/>
              <a:ext cx="922659" cy="922659"/>
              <a:chOff x="5386104" y="4046311"/>
              <a:chExt cx="1511808" cy="1511808"/>
            </a:xfrm>
            <a:solidFill>
              <a:schemeClr val="bg1"/>
            </a:solidFill>
          </p:grpSpPr>
          <p:sp>
            <p:nvSpPr>
              <p:cNvPr id="8" name="Oval 7"/>
              <p:cNvSpPr/>
              <p:nvPr/>
            </p:nvSpPr>
            <p:spPr>
              <a:xfrm>
                <a:off x="5386104" y="4046311"/>
                <a:ext cx="1511808" cy="1511808"/>
              </a:xfrm>
              <a:prstGeom prst="ellipse">
                <a:avLst/>
              </a:prstGeom>
              <a:gr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66520" y="4326726"/>
                <a:ext cx="950976" cy="950976"/>
              </a:xfrm>
              <a:prstGeom prst="rect">
                <a:avLst/>
              </a:prstGeom>
              <a:grpFill/>
            </p:spPr>
          </p:pic>
        </p:grpSp>
        <p:grpSp>
          <p:nvGrpSpPr>
            <p:cNvPr id="20" name="Group 19"/>
            <p:cNvGrpSpPr/>
            <p:nvPr/>
          </p:nvGrpSpPr>
          <p:grpSpPr>
            <a:xfrm>
              <a:off x="2381127" y="2145479"/>
              <a:ext cx="5712402" cy="844938"/>
              <a:chOff x="1347216" y="1298723"/>
              <a:chExt cx="5712402" cy="844938"/>
            </a:xfrm>
          </p:grpSpPr>
          <p:sp>
            <p:nvSpPr>
              <p:cNvPr id="21" name="Rounded Rectangle 20"/>
              <p:cNvSpPr/>
              <p:nvPr/>
            </p:nvSpPr>
            <p:spPr>
              <a:xfrm>
                <a:off x="1347216" y="1324172"/>
                <a:ext cx="5541264" cy="797369"/>
              </a:xfrm>
              <a:prstGeom prst="round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Text Placeholder 2"/>
              <p:cNvSpPr txBox="1">
                <a:spLocks/>
              </p:cNvSpPr>
              <p:nvPr/>
            </p:nvSpPr>
            <p:spPr>
              <a:xfrm>
                <a:off x="1904565" y="1298723"/>
                <a:ext cx="5155053" cy="844938"/>
              </a:xfrm>
              <a:prstGeom prst="rect">
                <a:avLst/>
              </a:prstGeom>
              <a:noFill/>
              <a:ln>
                <a:noFill/>
              </a:ln>
            </p:spPr>
            <p:txBody>
              <a:bodyPr spcFirstLastPara="1" wrap="square" lIns="68569" tIns="68569" rIns="68569" bIns="68569" anchor="t" anchorCtr="0"/>
              <a:lstStyle>
                <a:defPPr marR="0" lvl="0" algn="l" rtl="0">
                  <a:lnSpc>
                    <a:spcPct val="100000"/>
                  </a:lnSpc>
                  <a:spcBef>
                    <a:spcPts val="0"/>
                  </a:spcBef>
                  <a:spcAft>
                    <a:spcPts val="0"/>
                  </a:spcAft>
                </a:defPPr>
                <a:lvl1pPr marL="457200" marR="0" lvl="0"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2pPr>
                <a:lvl3pPr marL="1371600" marR="0" lvl="2"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3pPr>
                <a:lvl4pPr marL="1828800" marR="0" lvl="3"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4pPr>
                <a:lvl5pPr marL="2286000" marR="0" lvl="4"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5pPr>
                <a:lvl6pPr marL="2743200" marR="0" lvl="5"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6pPr>
                <a:lvl7pPr marL="3200400" marR="0" lvl="6"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7pPr>
                <a:lvl8pPr marL="3657600" marR="0" lvl="7"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8pPr>
                <a:lvl9pPr marL="4114800" marR="0" lvl="8"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9pPr>
              </a:lstStyle>
              <a:p>
                <a:pPr marL="19050" indent="0">
                  <a:buNone/>
                </a:pPr>
                <a:r>
                  <a:rPr lang="nl-BE" sz="1800" b="1" dirty="0"/>
                  <a:t>Technical</a:t>
                </a:r>
                <a:r>
                  <a:rPr lang="nl-BE" sz="1800" dirty="0"/>
                  <a:t> interoperability</a:t>
                </a:r>
              </a:p>
            </p:txBody>
          </p:sp>
        </p:grpSp>
        <p:sp>
          <p:nvSpPr>
            <p:cNvPr id="24" name="Oval 23"/>
            <p:cNvSpPr/>
            <p:nvPr/>
          </p:nvSpPr>
          <p:spPr>
            <a:xfrm>
              <a:off x="7466269" y="2106620"/>
              <a:ext cx="922659" cy="922659"/>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5" name="Picture 1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72673" y="2313024"/>
              <a:ext cx="509849" cy="509849"/>
            </a:xfrm>
            <a:prstGeom prst="rect">
              <a:avLst/>
            </a:prstGeom>
          </p:spPr>
        </p:pic>
        <p:grpSp>
          <p:nvGrpSpPr>
            <p:cNvPr id="26" name="Group 25"/>
            <p:cNvGrpSpPr/>
            <p:nvPr/>
          </p:nvGrpSpPr>
          <p:grpSpPr>
            <a:xfrm>
              <a:off x="1919797" y="3283126"/>
              <a:ext cx="5712402" cy="844938"/>
              <a:chOff x="1347216" y="1298723"/>
              <a:chExt cx="5712402" cy="844938"/>
            </a:xfrm>
          </p:grpSpPr>
          <p:sp>
            <p:nvSpPr>
              <p:cNvPr id="27" name="Rounded Rectangle 26"/>
              <p:cNvSpPr/>
              <p:nvPr/>
            </p:nvSpPr>
            <p:spPr>
              <a:xfrm>
                <a:off x="1347216" y="1324172"/>
                <a:ext cx="5541264" cy="797369"/>
              </a:xfrm>
              <a:prstGeom prst="round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8" name="Text Placeholder 2"/>
              <p:cNvSpPr txBox="1">
                <a:spLocks/>
              </p:cNvSpPr>
              <p:nvPr/>
            </p:nvSpPr>
            <p:spPr>
              <a:xfrm>
                <a:off x="1904565" y="1298723"/>
                <a:ext cx="5155053" cy="844938"/>
              </a:xfrm>
              <a:prstGeom prst="rect">
                <a:avLst/>
              </a:prstGeom>
              <a:noFill/>
              <a:ln>
                <a:noFill/>
              </a:ln>
            </p:spPr>
            <p:txBody>
              <a:bodyPr spcFirstLastPara="1" wrap="square" lIns="68569" tIns="68569" rIns="68569" bIns="68569" anchor="t" anchorCtr="0"/>
              <a:lstStyle>
                <a:defPPr marR="0" lvl="0" algn="l" rtl="0">
                  <a:lnSpc>
                    <a:spcPct val="100000"/>
                  </a:lnSpc>
                  <a:spcBef>
                    <a:spcPts val="0"/>
                  </a:spcBef>
                  <a:spcAft>
                    <a:spcPts val="0"/>
                  </a:spcAft>
                </a:defPPr>
                <a:lvl1pPr marL="457200" marR="0" lvl="0"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2pPr>
                <a:lvl3pPr marL="1371600" marR="0" lvl="2"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3pPr>
                <a:lvl4pPr marL="1828800" marR="0" lvl="3"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4pPr>
                <a:lvl5pPr marL="2286000" marR="0" lvl="4"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5pPr>
                <a:lvl6pPr marL="2743200" marR="0" lvl="5"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6pPr>
                <a:lvl7pPr marL="3200400" marR="0" lvl="6"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7pPr>
                <a:lvl8pPr marL="3657600" marR="0" lvl="7"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8pPr>
                <a:lvl9pPr marL="4114800" marR="0" lvl="8"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9pPr>
              </a:lstStyle>
              <a:p>
                <a:pPr marL="19050" indent="0">
                  <a:buNone/>
                </a:pPr>
                <a:r>
                  <a:rPr lang="nl-BE" sz="1800" b="1"/>
                  <a:t>Tools</a:t>
                </a:r>
              </a:p>
            </p:txBody>
          </p:sp>
        </p:grpSp>
        <p:sp>
          <p:nvSpPr>
            <p:cNvPr id="30" name="Oval 29"/>
            <p:cNvSpPr/>
            <p:nvPr/>
          </p:nvSpPr>
          <p:spPr>
            <a:xfrm>
              <a:off x="1458468" y="3235683"/>
              <a:ext cx="922659" cy="922659"/>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32" name="Group 31"/>
            <p:cNvGrpSpPr/>
            <p:nvPr/>
          </p:nvGrpSpPr>
          <p:grpSpPr>
            <a:xfrm>
              <a:off x="2381127" y="4382130"/>
              <a:ext cx="5712402" cy="844938"/>
              <a:chOff x="1347216" y="1298723"/>
              <a:chExt cx="5712402" cy="844938"/>
            </a:xfrm>
          </p:grpSpPr>
          <p:sp>
            <p:nvSpPr>
              <p:cNvPr id="33" name="Rounded Rectangle 32"/>
              <p:cNvSpPr/>
              <p:nvPr/>
            </p:nvSpPr>
            <p:spPr>
              <a:xfrm>
                <a:off x="1347216" y="1324172"/>
                <a:ext cx="5541264" cy="797369"/>
              </a:xfrm>
              <a:prstGeom prst="round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4" name="Text Placeholder 2"/>
              <p:cNvSpPr txBox="1">
                <a:spLocks/>
              </p:cNvSpPr>
              <p:nvPr/>
            </p:nvSpPr>
            <p:spPr>
              <a:xfrm>
                <a:off x="1904565" y="1298723"/>
                <a:ext cx="5155053" cy="844938"/>
              </a:xfrm>
              <a:prstGeom prst="rect">
                <a:avLst/>
              </a:prstGeom>
              <a:noFill/>
              <a:ln>
                <a:noFill/>
              </a:ln>
            </p:spPr>
            <p:txBody>
              <a:bodyPr spcFirstLastPara="1" wrap="square" lIns="68569" tIns="68569" rIns="68569" bIns="68569" anchor="t" anchorCtr="0"/>
              <a:lstStyle>
                <a:defPPr marR="0" lvl="0" algn="l" rtl="0">
                  <a:lnSpc>
                    <a:spcPct val="100000"/>
                  </a:lnSpc>
                  <a:spcBef>
                    <a:spcPts val="0"/>
                  </a:spcBef>
                  <a:spcAft>
                    <a:spcPts val="0"/>
                  </a:spcAft>
                </a:defPPr>
                <a:lvl1pPr marL="457200" marR="0" lvl="0"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2pPr>
                <a:lvl3pPr marL="1371600" marR="0" lvl="2"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3pPr>
                <a:lvl4pPr marL="1828800" marR="0" lvl="3"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4pPr>
                <a:lvl5pPr marL="2286000" marR="0" lvl="4"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5pPr>
                <a:lvl6pPr marL="2743200" marR="0" lvl="5"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6pPr>
                <a:lvl7pPr marL="3200400" marR="0" lvl="6"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7pPr>
                <a:lvl8pPr marL="3657600" marR="0" lvl="7"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8pPr>
                <a:lvl9pPr marL="4114800" marR="0" lvl="8"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9pPr>
              </a:lstStyle>
              <a:p>
                <a:pPr marL="19050" indent="0">
                  <a:buNone/>
                </a:pPr>
                <a:r>
                  <a:rPr lang="nl-BE" sz="1800" b="1" dirty="0"/>
                  <a:t>Support &amp; Governance</a:t>
                </a:r>
                <a:endParaRPr lang="nl-BE" sz="1800" dirty="0"/>
              </a:p>
            </p:txBody>
          </p:sp>
        </p:grpSp>
        <p:sp>
          <p:nvSpPr>
            <p:cNvPr id="35" name="Oval 34"/>
            <p:cNvSpPr/>
            <p:nvPr/>
          </p:nvSpPr>
          <p:spPr>
            <a:xfrm>
              <a:off x="7466269" y="4343271"/>
              <a:ext cx="922659" cy="922659"/>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38" name="Group 37"/>
            <p:cNvGrpSpPr/>
            <p:nvPr/>
          </p:nvGrpSpPr>
          <p:grpSpPr>
            <a:xfrm>
              <a:off x="1960271" y="5481134"/>
              <a:ext cx="5712402" cy="844938"/>
              <a:chOff x="1347216" y="1298723"/>
              <a:chExt cx="5712402" cy="844938"/>
            </a:xfrm>
          </p:grpSpPr>
          <p:sp>
            <p:nvSpPr>
              <p:cNvPr id="39" name="Rounded Rectangle 38"/>
              <p:cNvSpPr/>
              <p:nvPr/>
            </p:nvSpPr>
            <p:spPr>
              <a:xfrm>
                <a:off x="1347216" y="1324172"/>
                <a:ext cx="5541264" cy="797369"/>
              </a:xfrm>
              <a:prstGeom prst="round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Text Placeholder 2"/>
              <p:cNvSpPr txBox="1">
                <a:spLocks/>
              </p:cNvSpPr>
              <p:nvPr/>
            </p:nvSpPr>
            <p:spPr>
              <a:xfrm>
                <a:off x="1904565" y="1298723"/>
                <a:ext cx="5155053" cy="844938"/>
              </a:xfrm>
              <a:prstGeom prst="rect">
                <a:avLst/>
              </a:prstGeom>
              <a:noFill/>
              <a:ln>
                <a:noFill/>
              </a:ln>
            </p:spPr>
            <p:txBody>
              <a:bodyPr spcFirstLastPara="1" wrap="square" lIns="68569" tIns="68569" rIns="68569" bIns="68569" anchor="t" anchorCtr="0"/>
              <a:lstStyle>
                <a:defPPr marR="0" lvl="0" algn="l" rtl="0">
                  <a:lnSpc>
                    <a:spcPct val="100000"/>
                  </a:lnSpc>
                  <a:spcBef>
                    <a:spcPts val="0"/>
                  </a:spcBef>
                  <a:spcAft>
                    <a:spcPts val="0"/>
                  </a:spcAft>
                </a:defPPr>
                <a:lvl1pPr marL="457200" marR="0" lvl="0"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2pPr>
                <a:lvl3pPr marL="1371600" marR="0" lvl="2"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3pPr>
                <a:lvl4pPr marL="1828800" marR="0" lvl="3"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4pPr>
                <a:lvl5pPr marL="2286000" marR="0" lvl="4"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5pPr>
                <a:lvl6pPr marL="2743200" marR="0" lvl="5"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6pPr>
                <a:lvl7pPr marL="3200400" marR="0" lvl="6"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7pPr>
                <a:lvl8pPr marL="3657600" marR="0" lvl="7"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8pPr>
                <a:lvl9pPr marL="4114800" marR="0" lvl="8"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9pPr>
              </a:lstStyle>
              <a:p>
                <a:pPr marL="19050" indent="0">
                  <a:buNone/>
                </a:pPr>
                <a:r>
                  <a:rPr lang="nl-BE" sz="1800" b="1" err="1"/>
                  <a:t>Use</a:t>
                </a:r>
                <a:r>
                  <a:rPr lang="nl-BE" sz="1800" b="1"/>
                  <a:t> cases</a:t>
                </a:r>
              </a:p>
            </p:txBody>
          </p:sp>
        </p:grpSp>
        <p:sp>
          <p:nvSpPr>
            <p:cNvPr id="42" name="Oval 41"/>
            <p:cNvSpPr/>
            <p:nvPr/>
          </p:nvSpPr>
          <p:spPr>
            <a:xfrm>
              <a:off x="1498942" y="5433691"/>
              <a:ext cx="922659" cy="922659"/>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44" name="Picture 4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631703" y="3415404"/>
              <a:ext cx="580382" cy="580382"/>
            </a:xfrm>
            <a:prstGeom prst="rect">
              <a:avLst/>
            </a:prstGeom>
          </p:spPr>
        </p:pic>
        <p:pic>
          <p:nvPicPr>
            <p:cNvPr id="45" name="Picture 4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644864" y="4468760"/>
              <a:ext cx="567040" cy="567040"/>
            </a:xfrm>
            <a:prstGeom prst="rect">
              <a:avLst/>
            </a:prstGeom>
          </p:spPr>
        </p:pic>
        <p:pic>
          <p:nvPicPr>
            <p:cNvPr id="46" name="Picture 4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719028" y="5638800"/>
              <a:ext cx="500291" cy="500291"/>
            </a:xfrm>
            <a:prstGeom prst="rect">
              <a:avLst/>
            </a:prstGeom>
          </p:spPr>
        </p:pic>
      </p:grpSp>
      <p:sp>
        <p:nvSpPr>
          <p:cNvPr id="36" name="Shape 478"/>
          <p:cNvSpPr/>
          <p:nvPr/>
        </p:nvSpPr>
        <p:spPr>
          <a:xfrm>
            <a:off x="1272958" y="225470"/>
            <a:ext cx="6754661" cy="4622103"/>
          </a:xfrm>
          <a:prstGeom prst="rect">
            <a:avLst/>
          </a:prstGeom>
          <a:noFill/>
          <a:ln w="114300" cap="sq" cmpd="sng">
            <a:solidFill>
              <a:srgbClr val="D8D8D8"/>
            </a:solidFill>
            <a:prstDash val="solid"/>
            <a:miter lim="8000"/>
            <a:headEnd type="none" w="sm" len="sm"/>
            <a:tailEnd type="none" w="sm" len="sm"/>
          </a:ln>
        </p:spPr>
        <p:txBody>
          <a:bodyPr spcFirstLastPara="1" wrap="square" lIns="34275" tIns="34275" rIns="34275" bIns="34275" anchor="ctr" anchorCtr="0">
            <a:noAutofit/>
          </a:bodyPr>
          <a:lstStyle/>
          <a:p>
            <a:endParaRPr lang="nl-BE">
              <a:solidFill>
                <a:srgbClr val="000000"/>
              </a:solidFill>
              <a:latin typeface="Arial"/>
              <a:ea typeface="Arial"/>
              <a:cs typeface="Arial"/>
              <a:sym typeface="Arial"/>
            </a:endParaRPr>
          </a:p>
        </p:txBody>
      </p:sp>
      <p:sp>
        <p:nvSpPr>
          <p:cNvPr id="2" name="Rectangle 1"/>
          <p:cNvSpPr/>
          <p:nvPr/>
        </p:nvSpPr>
        <p:spPr>
          <a:xfrm>
            <a:off x="1315234" y="267745"/>
            <a:ext cx="6670109" cy="3778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a:solidFill>
                  <a:schemeClr val="accent4"/>
                </a:solidFill>
              </a:rPr>
              <a:t>OSLO</a:t>
            </a:r>
          </a:p>
        </p:txBody>
      </p:sp>
    </p:spTree>
    <p:extLst>
      <p:ext uri="{BB962C8B-B14F-4D97-AF65-F5344CB8AC3E}">
        <p14:creationId xmlns:p14="http://schemas.microsoft.com/office/powerpoint/2010/main" val="37648974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31CA14A9-5FEC-4243-9AAE-A1D862AB5C0D}"/>
              </a:ext>
            </a:extLst>
          </p:cNvPr>
          <p:cNvSpPr/>
          <p:nvPr/>
        </p:nvSpPr>
        <p:spPr>
          <a:xfrm>
            <a:off x="591854" y="4142200"/>
            <a:ext cx="1659697" cy="9159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 name="Afbeelding 3" descr="Afbeelding met schermafbeelding&#10;&#10;Beschrijving is gegenereerd met zeer hoge betrouwbaarheid">
            <a:extLst>
              <a:ext uri="{FF2B5EF4-FFF2-40B4-BE49-F238E27FC236}">
                <a16:creationId xmlns:a16="http://schemas.microsoft.com/office/drawing/2014/main" id="{FA1E88AC-AE52-4B83-BE9C-2308284B4968}"/>
              </a:ext>
            </a:extLst>
          </p:cNvPr>
          <p:cNvPicPr>
            <a:picLocks noChangeAspect="1"/>
          </p:cNvPicPr>
          <p:nvPr/>
        </p:nvPicPr>
        <p:blipFill>
          <a:blip r:embed="rId2"/>
          <a:stretch>
            <a:fillRect/>
          </a:stretch>
        </p:blipFill>
        <p:spPr>
          <a:xfrm>
            <a:off x="720672" y="1372786"/>
            <a:ext cx="7692970" cy="3017861"/>
          </a:xfrm>
          <a:prstGeom prst="rect">
            <a:avLst/>
          </a:prstGeom>
        </p:spPr>
      </p:pic>
      <p:sp>
        <p:nvSpPr>
          <p:cNvPr id="5" name="Rechthoek 4">
            <a:extLst>
              <a:ext uri="{FF2B5EF4-FFF2-40B4-BE49-F238E27FC236}">
                <a16:creationId xmlns:a16="http://schemas.microsoft.com/office/drawing/2014/main" id="{5C0719FE-04B1-46F1-B0B9-DBA91AA86F85}"/>
              </a:ext>
            </a:extLst>
          </p:cNvPr>
          <p:cNvSpPr/>
          <p:nvPr/>
        </p:nvSpPr>
        <p:spPr>
          <a:xfrm>
            <a:off x="5654943" y="1794897"/>
            <a:ext cx="2324745" cy="6877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b="1">
                <a:solidFill>
                  <a:srgbClr val="002060"/>
                </a:solidFill>
                <a:latin typeface="Courier New"/>
                <a:cs typeface="Arial"/>
              </a:rPr>
              <a:t>e.g. INSPIRE</a:t>
            </a:r>
            <a:endParaRPr lang="nl-NL" b="1">
              <a:solidFill>
                <a:srgbClr val="002060"/>
              </a:solidFill>
              <a:latin typeface="Courier New"/>
              <a:cs typeface="Courier New"/>
            </a:endParaRPr>
          </a:p>
        </p:txBody>
      </p:sp>
      <p:sp>
        <p:nvSpPr>
          <p:cNvPr id="8" name="Google Shape;242;g71eeb774cb_0_278">
            <a:extLst>
              <a:ext uri="{FF2B5EF4-FFF2-40B4-BE49-F238E27FC236}">
                <a16:creationId xmlns:a16="http://schemas.microsoft.com/office/drawing/2014/main" id="{40218947-1716-43F0-817E-5E073EAD3B86}"/>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Share and reuse</a:t>
            </a:r>
          </a:p>
        </p:txBody>
      </p:sp>
    </p:spTree>
    <p:extLst>
      <p:ext uri="{BB962C8B-B14F-4D97-AF65-F5344CB8AC3E}">
        <p14:creationId xmlns:p14="http://schemas.microsoft.com/office/powerpoint/2010/main" val="1404791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2" name="Rectangle 1">
            <a:extLst>
              <a:ext uri="{FF2B5EF4-FFF2-40B4-BE49-F238E27FC236}">
                <a16:creationId xmlns:a16="http://schemas.microsoft.com/office/drawing/2014/main" id="{A7BEAD84-E827-4E4E-A233-5A3CB5FB4F75}"/>
              </a:ext>
            </a:extLst>
          </p:cNvPr>
          <p:cNvSpPr/>
          <p:nvPr/>
        </p:nvSpPr>
        <p:spPr>
          <a:xfrm>
            <a:off x="537882" y="4208929"/>
            <a:ext cx="1532965" cy="83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242;g71eeb774cb_0_278">
            <a:extLst>
              <a:ext uri="{FF2B5EF4-FFF2-40B4-BE49-F238E27FC236}">
                <a16:creationId xmlns:a16="http://schemas.microsoft.com/office/drawing/2014/main" id="{27A77272-C307-485B-B90C-6BD531F88F45}"/>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a:latin typeface="FlandersArtSans-Bold" panose="00000800000000000000" pitchFamily="2" charset="0"/>
              </a:rPr>
              <a:t>Agenda</a:t>
            </a:r>
          </a:p>
        </p:txBody>
      </p:sp>
      <p:sp>
        <p:nvSpPr>
          <p:cNvPr id="5" name="Rectangle 4"/>
          <p:cNvSpPr/>
          <p:nvPr/>
        </p:nvSpPr>
        <p:spPr>
          <a:xfrm>
            <a:off x="1528933" y="4649591"/>
            <a:ext cx="1186543" cy="338554"/>
          </a:xfrm>
          <a:prstGeom prst="rect">
            <a:avLst/>
          </a:prstGeom>
        </p:spPr>
        <p:txBody>
          <a:bodyPr wrap="none">
            <a:spAutoFit/>
          </a:bodyPr>
          <a:lstStyle/>
          <a:p>
            <a:r>
              <a:rPr lang="en-GB" sz="1600" dirty="0">
                <a:latin typeface="FlandersArtSans-Bold" panose="00000800000000000000" pitchFamily="2" charset="0"/>
              </a:rPr>
              <a:t>Next steps</a:t>
            </a:r>
            <a:endParaRPr lang="nl-BE" sz="1600" dirty="0">
              <a:latin typeface="FlandersArtSans-Bold" panose="00000800000000000000" pitchFamily="2" charset="0"/>
            </a:endParaRPr>
          </a:p>
        </p:txBody>
      </p:sp>
      <p:sp>
        <p:nvSpPr>
          <p:cNvPr id="6" name="Rectangle 5"/>
          <p:cNvSpPr/>
          <p:nvPr/>
        </p:nvSpPr>
        <p:spPr>
          <a:xfrm>
            <a:off x="1528933" y="3312402"/>
            <a:ext cx="2733441" cy="338554"/>
          </a:xfrm>
          <a:prstGeom prst="rect">
            <a:avLst/>
          </a:prstGeom>
        </p:spPr>
        <p:txBody>
          <a:bodyPr wrap="none">
            <a:spAutoFit/>
          </a:bodyPr>
          <a:lstStyle/>
          <a:p>
            <a:r>
              <a:rPr lang="nl-BE" sz="1600" dirty="0" err="1">
                <a:latin typeface="FlandersArtSans-Bold" panose="00000800000000000000" pitchFamily="2" charset="0"/>
              </a:rPr>
              <a:t>fiware</a:t>
            </a:r>
            <a:r>
              <a:rPr lang="nl-BE" sz="1600" dirty="0">
                <a:latin typeface="FlandersArtSans-Bold" panose="00000800000000000000" pitchFamily="2" charset="0"/>
              </a:rPr>
              <a:t> </a:t>
            </a:r>
            <a:r>
              <a:rPr lang="nl-BE" sz="1600" dirty="0" err="1">
                <a:latin typeface="FlandersArtSans-Bold" panose="00000800000000000000" pitchFamily="2" charset="0"/>
              </a:rPr>
              <a:t>vs</a:t>
            </a:r>
            <a:r>
              <a:rPr lang="nl-BE" sz="1600" dirty="0">
                <a:latin typeface="FlandersArtSans-Bold" panose="00000800000000000000" pitchFamily="2" charset="0"/>
              </a:rPr>
              <a:t> SOSA </a:t>
            </a:r>
            <a:r>
              <a:rPr lang="nl-BE" sz="1600" dirty="0" err="1">
                <a:latin typeface="FlandersArtSans-Bold" panose="00000800000000000000" pitchFamily="2" charset="0"/>
              </a:rPr>
              <a:t>vs</a:t>
            </a:r>
            <a:r>
              <a:rPr lang="nl-BE" sz="1600" dirty="0">
                <a:latin typeface="FlandersArtSans-Bold" panose="00000800000000000000" pitchFamily="2" charset="0"/>
              </a:rPr>
              <a:t> ISO O&amp;M</a:t>
            </a:r>
            <a:endParaRPr lang="en-GB" sz="1600" dirty="0">
              <a:latin typeface="FlandersArtSans-Bold" panose="00000800000000000000" pitchFamily="2" charset="0"/>
            </a:endParaRPr>
          </a:p>
        </p:txBody>
      </p:sp>
      <p:sp>
        <p:nvSpPr>
          <p:cNvPr id="8" name="Rectangle 7"/>
          <p:cNvSpPr/>
          <p:nvPr/>
        </p:nvSpPr>
        <p:spPr>
          <a:xfrm>
            <a:off x="1528933" y="2600046"/>
            <a:ext cx="5059398" cy="338554"/>
          </a:xfrm>
          <a:prstGeom prst="rect">
            <a:avLst/>
          </a:prstGeom>
        </p:spPr>
        <p:txBody>
          <a:bodyPr wrap="none">
            <a:spAutoFit/>
          </a:bodyPr>
          <a:lstStyle/>
          <a:p>
            <a:r>
              <a:rPr lang="nl-BE" sz="1600" dirty="0" err="1">
                <a:latin typeface="FlandersArtSans-Bold" panose="00000800000000000000" pitchFamily="2" charset="0"/>
              </a:rPr>
              <a:t>Domains</a:t>
            </a:r>
            <a:r>
              <a:rPr lang="nl-BE" sz="1600" dirty="0">
                <a:latin typeface="FlandersArtSans-Bold" panose="00000800000000000000" pitchFamily="2" charset="0"/>
              </a:rPr>
              <a:t> of </a:t>
            </a:r>
            <a:r>
              <a:rPr lang="nl-BE" sz="1600" dirty="0" err="1">
                <a:latin typeface="FlandersArtSans-Bold" panose="00000800000000000000" pitchFamily="2" charset="0"/>
              </a:rPr>
              <a:t>the</a:t>
            </a:r>
            <a:r>
              <a:rPr lang="nl-BE" sz="1600" dirty="0">
                <a:latin typeface="FlandersArtSans-Bold" panose="00000800000000000000" pitchFamily="2" charset="0"/>
              </a:rPr>
              <a:t> data model: brainstorming </a:t>
            </a:r>
            <a:r>
              <a:rPr lang="nl-BE" sz="1600" dirty="0" err="1">
                <a:latin typeface="FlandersArtSans-Bold" panose="00000800000000000000" pitchFamily="2" charset="0"/>
              </a:rPr>
              <a:t>exercise</a:t>
            </a:r>
            <a:endParaRPr lang="nl-BE" sz="1600" dirty="0">
              <a:latin typeface="FlandersArtSans-Bold" panose="00000800000000000000" pitchFamily="2" charset="0"/>
            </a:endParaRPr>
          </a:p>
        </p:txBody>
      </p:sp>
      <p:sp>
        <p:nvSpPr>
          <p:cNvPr id="9" name="Rectangle 8"/>
          <p:cNvSpPr/>
          <p:nvPr/>
        </p:nvSpPr>
        <p:spPr>
          <a:xfrm>
            <a:off x="1528932" y="1925892"/>
            <a:ext cx="6137959" cy="338554"/>
          </a:xfrm>
          <a:prstGeom prst="rect">
            <a:avLst/>
          </a:prstGeom>
        </p:spPr>
        <p:txBody>
          <a:bodyPr wrap="square">
            <a:spAutoFit/>
          </a:bodyPr>
          <a:lstStyle/>
          <a:p>
            <a:pPr lvl="0"/>
            <a:r>
              <a:rPr lang="nn-NO" sz="1600" dirty="0">
                <a:solidFill>
                  <a:schemeClr val="tx1"/>
                </a:solidFill>
                <a:latin typeface="FlandersArtSans-Bold" panose="00000800000000000000" pitchFamily="2" charset="0"/>
                <a:ea typeface="Proxima Nova"/>
                <a:cs typeface="Proxima Nova"/>
                <a:sym typeface="Proxima Nova"/>
              </a:rPr>
              <a:t>Recap of the previous workshop</a:t>
            </a:r>
            <a:endParaRPr lang="en" sz="1600" dirty="0">
              <a:solidFill>
                <a:schemeClr val="tx1"/>
              </a:solidFill>
              <a:latin typeface="FlandersArtSans-Bold" panose="00000800000000000000" pitchFamily="2" charset="0"/>
              <a:ea typeface="Proxima Nova"/>
              <a:cs typeface="Proxima Nova"/>
              <a:sym typeface="Proxima Nova"/>
            </a:endParaRPr>
          </a:p>
        </p:txBody>
      </p:sp>
      <p:sp>
        <p:nvSpPr>
          <p:cNvPr id="10" name="Rectangle 9"/>
          <p:cNvSpPr/>
          <p:nvPr/>
        </p:nvSpPr>
        <p:spPr>
          <a:xfrm>
            <a:off x="1528933" y="1230471"/>
            <a:ext cx="4991442" cy="338554"/>
          </a:xfrm>
          <a:prstGeom prst="rect">
            <a:avLst/>
          </a:prstGeom>
        </p:spPr>
        <p:txBody>
          <a:bodyPr wrap="square">
            <a:spAutoFit/>
          </a:bodyPr>
          <a:lstStyle/>
          <a:p>
            <a:pPr lvl="0"/>
            <a:r>
              <a:rPr lang="en-GB" sz="1600" dirty="0">
                <a:solidFill>
                  <a:schemeClr val="tx1"/>
                </a:solidFill>
                <a:latin typeface="FlandersArtSans-Bold" panose="00000800000000000000" pitchFamily="2" charset="0"/>
                <a:ea typeface="Proxima Nova"/>
                <a:cs typeface="Proxima Nova"/>
                <a:sym typeface="Proxima Nova"/>
              </a:rPr>
              <a:t>Welcome and introduction</a:t>
            </a:r>
            <a:endParaRPr lang="en" sz="1600" dirty="0">
              <a:solidFill>
                <a:schemeClr val="tx1"/>
              </a:solidFill>
              <a:latin typeface="FlandersArtSans-Bold" panose="00000800000000000000" pitchFamily="2" charset="0"/>
              <a:ea typeface="Proxima Nova"/>
              <a:cs typeface="Proxima Nova"/>
              <a:sym typeface="Proxima Nova"/>
            </a:endParaRPr>
          </a:p>
        </p:txBody>
      </p:sp>
      <p:sp>
        <p:nvSpPr>
          <p:cNvPr id="12" name="Freeform 1202"/>
          <p:cNvSpPr>
            <a:spLocks/>
          </p:cNvSpPr>
          <p:nvPr/>
        </p:nvSpPr>
        <p:spPr bwMode="auto">
          <a:xfrm>
            <a:off x="910318" y="1229302"/>
            <a:ext cx="333400" cy="340892"/>
          </a:xfrm>
          <a:custGeom>
            <a:avLst/>
            <a:gdLst/>
            <a:ahLst/>
            <a:cxnLst>
              <a:cxn ang="0">
                <a:pos x="697" y="179"/>
              </a:cxn>
              <a:cxn ang="0">
                <a:pos x="623" y="224"/>
              </a:cxn>
              <a:cxn ang="0">
                <a:pos x="589" y="360"/>
              </a:cxn>
              <a:cxn ang="0">
                <a:pos x="513" y="317"/>
              </a:cxn>
              <a:cxn ang="0">
                <a:pos x="401" y="36"/>
              </a:cxn>
              <a:cxn ang="0">
                <a:pos x="339" y="10"/>
              </a:cxn>
              <a:cxn ang="0">
                <a:pos x="312" y="72"/>
              </a:cxn>
              <a:cxn ang="0">
                <a:pos x="407" y="308"/>
              </a:cxn>
              <a:cxn ang="0">
                <a:pos x="373" y="316"/>
              </a:cxn>
              <a:cxn ang="0">
                <a:pos x="218" y="74"/>
              </a:cxn>
              <a:cxn ang="0">
                <a:pos x="153" y="60"/>
              </a:cxn>
              <a:cxn ang="0">
                <a:pos x="138" y="126"/>
              </a:cxn>
              <a:cxn ang="0">
                <a:pos x="291" y="364"/>
              </a:cxn>
              <a:cxn ang="0">
                <a:pos x="268" y="389"/>
              </a:cxn>
              <a:cxn ang="0">
                <a:pos x="106" y="218"/>
              </a:cxn>
              <a:cxn ang="0">
                <a:pos x="38" y="216"/>
              </a:cxn>
              <a:cxn ang="0">
                <a:pos x="36" y="283"/>
              </a:cxn>
              <a:cxn ang="0">
                <a:pos x="224" y="482"/>
              </a:cxn>
              <a:cxn ang="0">
                <a:pos x="219" y="527"/>
              </a:cxn>
              <a:cxn ang="0">
                <a:pos x="76" y="415"/>
              </a:cxn>
              <a:cxn ang="0">
                <a:pos x="15" y="423"/>
              </a:cxn>
              <a:cxn ang="0">
                <a:pos x="23" y="483"/>
              </a:cxn>
              <a:cxn ang="0">
                <a:pos x="304" y="705"/>
              </a:cxn>
              <a:cxn ang="0">
                <a:pos x="309" y="709"/>
              </a:cxn>
              <a:cxn ang="0">
                <a:pos x="315" y="713"/>
              </a:cxn>
              <a:cxn ang="0">
                <a:pos x="323" y="718"/>
              </a:cxn>
              <a:cxn ang="0">
                <a:pos x="573" y="710"/>
              </a:cxn>
              <a:cxn ang="0">
                <a:pos x="661" y="577"/>
              </a:cxn>
              <a:cxn ang="0">
                <a:pos x="741" y="253"/>
              </a:cxn>
              <a:cxn ang="0">
                <a:pos x="697" y="179"/>
              </a:cxn>
            </a:cxnLst>
            <a:rect l="0" t="0" r="r" b="b"/>
            <a:pathLst>
              <a:path w="749" h="766">
                <a:moveTo>
                  <a:pt x="697" y="179"/>
                </a:moveTo>
                <a:cubicBezTo>
                  <a:pt x="664" y="171"/>
                  <a:pt x="631" y="191"/>
                  <a:pt x="623" y="224"/>
                </a:cubicBezTo>
                <a:cubicBezTo>
                  <a:pt x="589" y="360"/>
                  <a:pt x="589" y="360"/>
                  <a:pt x="589" y="360"/>
                </a:cubicBezTo>
                <a:cubicBezTo>
                  <a:pt x="567" y="341"/>
                  <a:pt x="541" y="326"/>
                  <a:pt x="513" y="317"/>
                </a:cubicBezTo>
                <a:cubicBezTo>
                  <a:pt x="401" y="36"/>
                  <a:pt x="401" y="36"/>
                  <a:pt x="401" y="36"/>
                </a:cubicBezTo>
                <a:cubicBezTo>
                  <a:pt x="391" y="12"/>
                  <a:pt x="363" y="0"/>
                  <a:pt x="339" y="10"/>
                </a:cubicBezTo>
                <a:cubicBezTo>
                  <a:pt x="314" y="20"/>
                  <a:pt x="302" y="47"/>
                  <a:pt x="312" y="72"/>
                </a:cubicBezTo>
                <a:cubicBezTo>
                  <a:pt x="407" y="308"/>
                  <a:pt x="407" y="308"/>
                  <a:pt x="407" y="308"/>
                </a:cubicBezTo>
                <a:cubicBezTo>
                  <a:pt x="395" y="310"/>
                  <a:pt x="384" y="313"/>
                  <a:pt x="373" y="316"/>
                </a:cubicBezTo>
                <a:cubicBezTo>
                  <a:pt x="218" y="74"/>
                  <a:pt x="218" y="74"/>
                  <a:pt x="218" y="74"/>
                </a:cubicBezTo>
                <a:cubicBezTo>
                  <a:pt x="204" y="52"/>
                  <a:pt x="175" y="45"/>
                  <a:pt x="153" y="60"/>
                </a:cubicBezTo>
                <a:cubicBezTo>
                  <a:pt x="130" y="74"/>
                  <a:pt x="124" y="103"/>
                  <a:pt x="138" y="126"/>
                </a:cubicBezTo>
                <a:cubicBezTo>
                  <a:pt x="291" y="364"/>
                  <a:pt x="291" y="364"/>
                  <a:pt x="291" y="364"/>
                </a:cubicBezTo>
                <a:cubicBezTo>
                  <a:pt x="282" y="372"/>
                  <a:pt x="275" y="381"/>
                  <a:pt x="268" y="389"/>
                </a:cubicBezTo>
                <a:cubicBezTo>
                  <a:pt x="106" y="218"/>
                  <a:pt x="106" y="218"/>
                  <a:pt x="106" y="218"/>
                </a:cubicBezTo>
                <a:cubicBezTo>
                  <a:pt x="88" y="199"/>
                  <a:pt x="57" y="198"/>
                  <a:pt x="38" y="216"/>
                </a:cubicBezTo>
                <a:cubicBezTo>
                  <a:pt x="19" y="234"/>
                  <a:pt x="18" y="264"/>
                  <a:pt x="36" y="283"/>
                </a:cubicBezTo>
                <a:cubicBezTo>
                  <a:pt x="224" y="482"/>
                  <a:pt x="224" y="482"/>
                  <a:pt x="224" y="482"/>
                </a:cubicBezTo>
                <a:cubicBezTo>
                  <a:pt x="220" y="497"/>
                  <a:pt x="219" y="512"/>
                  <a:pt x="219" y="527"/>
                </a:cubicBezTo>
                <a:cubicBezTo>
                  <a:pt x="76" y="415"/>
                  <a:pt x="76" y="415"/>
                  <a:pt x="76" y="415"/>
                </a:cubicBezTo>
                <a:cubicBezTo>
                  <a:pt x="57" y="401"/>
                  <a:pt x="30" y="404"/>
                  <a:pt x="15" y="423"/>
                </a:cubicBezTo>
                <a:cubicBezTo>
                  <a:pt x="0" y="441"/>
                  <a:pt x="4" y="469"/>
                  <a:pt x="23" y="483"/>
                </a:cubicBezTo>
                <a:cubicBezTo>
                  <a:pt x="304" y="705"/>
                  <a:pt x="304" y="705"/>
                  <a:pt x="304" y="705"/>
                </a:cubicBezTo>
                <a:cubicBezTo>
                  <a:pt x="306" y="707"/>
                  <a:pt x="308" y="708"/>
                  <a:pt x="309" y="709"/>
                </a:cubicBezTo>
                <a:cubicBezTo>
                  <a:pt x="315" y="713"/>
                  <a:pt x="315" y="713"/>
                  <a:pt x="315" y="713"/>
                </a:cubicBezTo>
                <a:cubicBezTo>
                  <a:pt x="317" y="715"/>
                  <a:pt x="320" y="717"/>
                  <a:pt x="323" y="718"/>
                </a:cubicBezTo>
                <a:cubicBezTo>
                  <a:pt x="398" y="766"/>
                  <a:pt x="497" y="766"/>
                  <a:pt x="573" y="710"/>
                </a:cubicBezTo>
                <a:cubicBezTo>
                  <a:pt x="620" y="677"/>
                  <a:pt x="649" y="629"/>
                  <a:pt x="661" y="577"/>
                </a:cubicBezTo>
                <a:cubicBezTo>
                  <a:pt x="741" y="253"/>
                  <a:pt x="741" y="253"/>
                  <a:pt x="741" y="253"/>
                </a:cubicBezTo>
                <a:cubicBezTo>
                  <a:pt x="749" y="220"/>
                  <a:pt x="729" y="188"/>
                  <a:pt x="697" y="179"/>
                </a:cubicBezTo>
                <a:close/>
              </a:path>
            </a:pathLst>
          </a:custGeom>
          <a:solidFill>
            <a:schemeClr val="tx1">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357"/>
          <p:cNvSpPr>
            <a:spLocks noEditPoints="1"/>
          </p:cNvSpPr>
          <p:nvPr/>
        </p:nvSpPr>
        <p:spPr bwMode="auto">
          <a:xfrm>
            <a:off x="987604" y="2607761"/>
            <a:ext cx="323411" cy="369612"/>
          </a:xfrm>
          <a:custGeom>
            <a:avLst/>
            <a:gdLst/>
            <a:ahLst/>
            <a:cxnLst>
              <a:cxn ang="0">
                <a:pos x="134" y="324"/>
              </a:cxn>
              <a:cxn ang="0">
                <a:pos x="188" y="274"/>
              </a:cxn>
              <a:cxn ang="0">
                <a:pos x="142" y="533"/>
              </a:cxn>
              <a:cxn ang="0">
                <a:pos x="350" y="354"/>
              </a:cxn>
              <a:cxn ang="0">
                <a:pos x="402" y="84"/>
              </a:cxn>
              <a:cxn ang="0">
                <a:pos x="334" y="28"/>
              </a:cxn>
              <a:cxn ang="0">
                <a:pos x="228" y="95"/>
              </a:cxn>
              <a:cxn ang="0">
                <a:pos x="121" y="284"/>
              </a:cxn>
              <a:cxn ang="0">
                <a:pos x="79" y="298"/>
              </a:cxn>
              <a:cxn ang="0">
                <a:pos x="344" y="111"/>
              </a:cxn>
              <a:cxn ang="0">
                <a:pos x="364" y="128"/>
              </a:cxn>
              <a:cxn ang="0">
                <a:pos x="162" y="479"/>
              </a:cxn>
              <a:cxn ang="0">
                <a:pos x="145" y="486"/>
              </a:cxn>
              <a:cxn ang="0">
                <a:pos x="229" y="284"/>
              </a:cxn>
              <a:cxn ang="0">
                <a:pos x="261" y="104"/>
              </a:cxn>
              <a:cxn ang="0">
                <a:pos x="313" y="55"/>
              </a:cxn>
              <a:cxn ang="0">
                <a:pos x="224" y="213"/>
              </a:cxn>
              <a:cxn ang="0">
                <a:pos x="108" y="592"/>
              </a:cxn>
              <a:cxn ang="0">
                <a:pos x="84" y="531"/>
              </a:cxn>
              <a:cxn ang="0">
                <a:pos x="138" y="614"/>
              </a:cxn>
              <a:cxn ang="0">
                <a:pos x="461" y="87"/>
              </a:cxn>
              <a:cxn ang="0">
                <a:pos x="442" y="14"/>
              </a:cxn>
              <a:cxn ang="0">
                <a:pos x="728" y="468"/>
              </a:cxn>
              <a:cxn ang="0">
                <a:pos x="406" y="571"/>
              </a:cxn>
              <a:cxn ang="0">
                <a:pos x="497" y="691"/>
              </a:cxn>
              <a:cxn ang="0">
                <a:pos x="22" y="829"/>
              </a:cxn>
              <a:cxn ang="0">
                <a:pos x="22" y="785"/>
              </a:cxn>
              <a:cxn ang="0">
                <a:pos x="417" y="647"/>
              </a:cxn>
              <a:cxn ang="0">
                <a:pos x="707" y="446"/>
              </a:cxn>
              <a:cxn ang="0">
                <a:pos x="150" y="668"/>
              </a:cxn>
              <a:cxn ang="0">
                <a:pos x="22" y="593"/>
              </a:cxn>
              <a:cxn ang="0">
                <a:pos x="52" y="664"/>
              </a:cxn>
              <a:cxn ang="0">
                <a:pos x="63" y="683"/>
              </a:cxn>
              <a:cxn ang="0">
                <a:pos x="110" y="616"/>
              </a:cxn>
            </a:cxnLst>
            <a:rect l="0" t="0" r="r" b="b"/>
            <a:pathLst>
              <a:path w="728" h="829">
                <a:moveTo>
                  <a:pt x="93" y="338"/>
                </a:moveTo>
                <a:cubicBezTo>
                  <a:pt x="108" y="345"/>
                  <a:pt x="126" y="339"/>
                  <a:pt x="134" y="324"/>
                </a:cubicBezTo>
                <a:cubicBezTo>
                  <a:pt x="135" y="321"/>
                  <a:pt x="136" y="319"/>
                  <a:pt x="136" y="316"/>
                </a:cubicBezTo>
                <a:cubicBezTo>
                  <a:pt x="150" y="307"/>
                  <a:pt x="170" y="293"/>
                  <a:pt x="188" y="274"/>
                </a:cubicBezTo>
                <a:cubicBezTo>
                  <a:pt x="111" y="411"/>
                  <a:pt x="91" y="504"/>
                  <a:pt x="91" y="504"/>
                </a:cubicBezTo>
                <a:cubicBezTo>
                  <a:pt x="142" y="533"/>
                  <a:pt x="142" y="533"/>
                  <a:pt x="142" y="533"/>
                </a:cubicBezTo>
                <a:cubicBezTo>
                  <a:pt x="194" y="563"/>
                  <a:pt x="194" y="563"/>
                  <a:pt x="194" y="563"/>
                </a:cubicBezTo>
                <a:cubicBezTo>
                  <a:pt x="194" y="563"/>
                  <a:pt x="268" y="496"/>
                  <a:pt x="350" y="354"/>
                </a:cubicBezTo>
                <a:cubicBezTo>
                  <a:pt x="433" y="211"/>
                  <a:pt x="453" y="113"/>
                  <a:pt x="453" y="113"/>
                </a:cubicBezTo>
                <a:cubicBezTo>
                  <a:pt x="402" y="84"/>
                  <a:pt x="402" y="84"/>
                  <a:pt x="402" y="84"/>
                </a:cubicBezTo>
                <a:cubicBezTo>
                  <a:pt x="354" y="56"/>
                  <a:pt x="354" y="56"/>
                  <a:pt x="354" y="56"/>
                </a:cubicBezTo>
                <a:cubicBezTo>
                  <a:pt x="351" y="45"/>
                  <a:pt x="344" y="35"/>
                  <a:pt x="334" y="28"/>
                </a:cubicBezTo>
                <a:cubicBezTo>
                  <a:pt x="314" y="12"/>
                  <a:pt x="286" y="11"/>
                  <a:pt x="265" y="25"/>
                </a:cubicBezTo>
                <a:cubicBezTo>
                  <a:pt x="242" y="40"/>
                  <a:pt x="236" y="63"/>
                  <a:pt x="228" y="95"/>
                </a:cubicBezTo>
                <a:cubicBezTo>
                  <a:pt x="220" y="124"/>
                  <a:pt x="210" y="165"/>
                  <a:pt x="182" y="222"/>
                </a:cubicBezTo>
                <a:cubicBezTo>
                  <a:pt x="168" y="251"/>
                  <a:pt x="140" y="273"/>
                  <a:pt x="121" y="284"/>
                </a:cubicBezTo>
                <a:cubicBezTo>
                  <a:pt x="120" y="284"/>
                  <a:pt x="120" y="284"/>
                  <a:pt x="119" y="283"/>
                </a:cubicBezTo>
                <a:cubicBezTo>
                  <a:pt x="104" y="276"/>
                  <a:pt x="86" y="282"/>
                  <a:pt x="79" y="298"/>
                </a:cubicBezTo>
                <a:cubicBezTo>
                  <a:pt x="71" y="313"/>
                  <a:pt x="78" y="331"/>
                  <a:pt x="93" y="338"/>
                </a:cubicBezTo>
                <a:close/>
                <a:moveTo>
                  <a:pt x="344" y="111"/>
                </a:moveTo>
                <a:cubicBezTo>
                  <a:pt x="349" y="106"/>
                  <a:pt x="357" y="105"/>
                  <a:pt x="362" y="109"/>
                </a:cubicBezTo>
                <a:cubicBezTo>
                  <a:pt x="368" y="114"/>
                  <a:pt x="369" y="122"/>
                  <a:pt x="364" y="128"/>
                </a:cubicBezTo>
                <a:cubicBezTo>
                  <a:pt x="364" y="128"/>
                  <a:pt x="315" y="187"/>
                  <a:pt x="252" y="297"/>
                </a:cubicBezTo>
                <a:cubicBezTo>
                  <a:pt x="188" y="407"/>
                  <a:pt x="162" y="478"/>
                  <a:pt x="162" y="479"/>
                </a:cubicBezTo>
                <a:cubicBezTo>
                  <a:pt x="160" y="484"/>
                  <a:pt x="155" y="487"/>
                  <a:pt x="149" y="487"/>
                </a:cubicBezTo>
                <a:cubicBezTo>
                  <a:pt x="148" y="487"/>
                  <a:pt x="146" y="487"/>
                  <a:pt x="145" y="486"/>
                </a:cubicBezTo>
                <a:cubicBezTo>
                  <a:pt x="138" y="484"/>
                  <a:pt x="135" y="476"/>
                  <a:pt x="137" y="470"/>
                </a:cubicBezTo>
                <a:cubicBezTo>
                  <a:pt x="138" y="467"/>
                  <a:pt x="165" y="396"/>
                  <a:pt x="229" y="284"/>
                </a:cubicBezTo>
                <a:cubicBezTo>
                  <a:pt x="294" y="172"/>
                  <a:pt x="342" y="114"/>
                  <a:pt x="344" y="111"/>
                </a:cubicBezTo>
                <a:close/>
                <a:moveTo>
                  <a:pt x="261" y="104"/>
                </a:moveTo>
                <a:cubicBezTo>
                  <a:pt x="269" y="74"/>
                  <a:pt x="273" y="61"/>
                  <a:pt x="284" y="54"/>
                </a:cubicBezTo>
                <a:cubicBezTo>
                  <a:pt x="295" y="47"/>
                  <a:pt x="306" y="50"/>
                  <a:pt x="313" y="55"/>
                </a:cubicBezTo>
                <a:cubicBezTo>
                  <a:pt x="317" y="58"/>
                  <a:pt x="326" y="68"/>
                  <a:pt x="321" y="84"/>
                </a:cubicBezTo>
                <a:cubicBezTo>
                  <a:pt x="298" y="110"/>
                  <a:pt x="263" y="153"/>
                  <a:pt x="224" y="213"/>
                </a:cubicBezTo>
                <a:cubicBezTo>
                  <a:pt x="245" y="165"/>
                  <a:pt x="255" y="130"/>
                  <a:pt x="261" y="104"/>
                </a:cubicBezTo>
                <a:close/>
                <a:moveTo>
                  <a:pt x="108" y="592"/>
                </a:moveTo>
                <a:cubicBezTo>
                  <a:pt x="96" y="585"/>
                  <a:pt x="85" y="580"/>
                  <a:pt x="75" y="577"/>
                </a:cubicBezTo>
                <a:cubicBezTo>
                  <a:pt x="84" y="531"/>
                  <a:pt x="84" y="531"/>
                  <a:pt x="84" y="531"/>
                </a:cubicBezTo>
                <a:cubicBezTo>
                  <a:pt x="174" y="583"/>
                  <a:pt x="174" y="583"/>
                  <a:pt x="174" y="583"/>
                </a:cubicBezTo>
                <a:cubicBezTo>
                  <a:pt x="138" y="614"/>
                  <a:pt x="138" y="614"/>
                  <a:pt x="138" y="614"/>
                </a:cubicBezTo>
                <a:cubicBezTo>
                  <a:pt x="130" y="606"/>
                  <a:pt x="120" y="599"/>
                  <a:pt x="108" y="592"/>
                </a:cubicBezTo>
                <a:close/>
                <a:moveTo>
                  <a:pt x="461" y="87"/>
                </a:moveTo>
                <a:cubicBezTo>
                  <a:pt x="369" y="34"/>
                  <a:pt x="369" y="34"/>
                  <a:pt x="369" y="34"/>
                </a:cubicBezTo>
                <a:cubicBezTo>
                  <a:pt x="384" y="8"/>
                  <a:pt x="416" y="0"/>
                  <a:pt x="442" y="14"/>
                </a:cubicBezTo>
                <a:cubicBezTo>
                  <a:pt x="467" y="29"/>
                  <a:pt x="476" y="61"/>
                  <a:pt x="461" y="87"/>
                </a:cubicBezTo>
                <a:close/>
                <a:moveTo>
                  <a:pt x="728" y="468"/>
                </a:moveTo>
                <a:cubicBezTo>
                  <a:pt x="728" y="480"/>
                  <a:pt x="719" y="489"/>
                  <a:pt x="707" y="489"/>
                </a:cubicBezTo>
                <a:cubicBezTo>
                  <a:pt x="500" y="489"/>
                  <a:pt x="406" y="532"/>
                  <a:pt x="406" y="571"/>
                </a:cubicBezTo>
                <a:cubicBezTo>
                  <a:pt x="406" y="588"/>
                  <a:pt x="419" y="597"/>
                  <a:pt x="441" y="611"/>
                </a:cubicBezTo>
                <a:cubicBezTo>
                  <a:pt x="466" y="628"/>
                  <a:pt x="497" y="648"/>
                  <a:pt x="497" y="691"/>
                </a:cubicBezTo>
                <a:cubicBezTo>
                  <a:pt x="497" y="752"/>
                  <a:pt x="416" y="793"/>
                  <a:pt x="251" y="814"/>
                </a:cubicBezTo>
                <a:cubicBezTo>
                  <a:pt x="138" y="829"/>
                  <a:pt x="27" y="829"/>
                  <a:pt x="22" y="829"/>
                </a:cubicBezTo>
                <a:cubicBezTo>
                  <a:pt x="10" y="829"/>
                  <a:pt x="0" y="819"/>
                  <a:pt x="0" y="807"/>
                </a:cubicBezTo>
                <a:cubicBezTo>
                  <a:pt x="0" y="795"/>
                  <a:pt x="10" y="785"/>
                  <a:pt x="22" y="785"/>
                </a:cubicBezTo>
                <a:cubicBezTo>
                  <a:pt x="288" y="785"/>
                  <a:pt x="453" y="736"/>
                  <a:pt x="453" y="691"/>
                </a:cubicBezTo>
                <a:cubicBezTo>
                  <a:pt x="453" y="672"/>
                  <a:pt x="440" y="663"/>
                  <a:pt x="417" y="647"/>
                </a:cubicBezTo>
                <a:cubicBezTo>
                  <a:pt x="393" y="632"/>
                  <a:pt x="363" y="612"/>
                  <a:pt x="363" y="571"/>
                </a:cubicBezTo>
                <a:cubicBezTo>
                  <a:pt x="363" y="458"/>
                  <a:pt x="603" y="446"/>
                  <a:pt x="707" y="446"/>
                </a:cubicBezTo>
                <a:cubicBezTo>
                  <a:pt x="719" y="446"/>
                  <a:pt x="728" y="456"/>
                  <a:pt x="728" y="468"/>
                </a:cubicBezTo>
                <a:close/>
                <a:moveTo>
                  <a:pt x="150" y="668"/>
                </a:moveTo>
                <a:cubicBezTo>
                  <a:pt x="22" y="742"/>
                  <a:pt x="22" y="742"/>
                  <a:pt x="22" y="742"/>
                </a:cubicBezTo>
                <a:cubicBezTo>
                  <a:pt x="22" y="593"/>
                  <a:pt x="22" y="593"/>
                  <a:pt x="22" y="593"/>
                </a:cubicBezTo>
                <a:cubicBezTo>
                  <a:pt x="35" y="590"/>
                  <a:pt x="59" y="590"/>
                  <a:pt x="87" y="603"/>
                </a:cubicBezTo>
                <a:cubicBezTo>
                  <a:pt x="52" y="664"/>
                  <a:pt x="52" y="664"/>
                  <a:pt x="52" y="664"/>
                </a:cubicBezTo>
                <a:cubicBezTo>
                  <a:pt x="48" y="670"/>
                  <a:pt x="50" y="678"/>
                  <a:pt x="56" y="682"/>
                </a:cubicBezTo>
                <a:cubicBezTo>
                  <a:pt x="59" y="683"/>
                  <a:pt x="61" y="683"/>
                  <a:pt x="63" y="683"/>
                </a:cubicBezTo>
                <a:cubicBezTo>
                  <a:pt x="67" y="683"/>
                  <a:pt x="72" y="681"/>
                  <a:pt x="74" y="677"/>
                </a:cubicBezTo>
                <a:cubicBezTo>
                  <a:pt x="110" y="616"/>
                  <a:pt x="110" y="616"/>
                  <a:pt x="110" y="616"/>
                </a:cubicBezTo>
                <a:cubicBezTo>
                  <a:pt x="135" y="633"/>
                  <a:pt x="147" y="654"/>
                  <a:pt x="150" y="668"/>
                </a:cubicBezTo>
                <a:close/>
              </a:path>
            </a:pathLst>
          </a:custGeom>
          <a:solidFill>
            <a:schemeClr val="tx1">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Freeform 1325"/>
          <p:cNvSpPr>
            <a:spLocks noEditPoints="1"/>
          </p:cNvSpPr>
          <p:nvPr/>
        </p:nvSpPr>
        <p:spPr bwMode="auto">
          <a:xfrm>
            <a:off x="1020202" y="3274249"/>
            <a:ext cx="223516" cy="368364"/>
          </a:xfrm>
          <a:custGeom>
            <a:avLst/>
            <a:gdLst/>
            <a:ahLst/>
            <a:cxnLst>
              <a:cxn ang="0">
                <a:pos x="352" y="740"/>
              </a:cxn>
              <a:cxn ang="0">
                <a:pos x="330" y="761"/>
              </a:cxn>
              <a:cxn ang="0">
                <a:pos x="170" y="761"/>
              </a:cxn>
              <a:cxn ang="0">
                <a:pos x="149" y="740"/>
              </a:cxn>
              <a:cxn ang="0">
                <a:pos x="170" y="718"/>
              </a:cxn>
              <a:cxn ang="0">
                <a:pos x="330" y="718"/>
              </a:cxn>
              <a:cxn ang="0">
                <a:pos x="352" y="740"/>
              </a:cxn>
              <a:cxn ang="0">
                <a:pos x="300" y="787"/>
              </a:cxn>
              <a:cxn ang="0">
                <a:pos x="200" y="787"/>
              </a:cxn>
              <a:cxn ang="0">
                <a:pos x="179" y="809"/>
              </a:cxn>
              <a:cxn ang="0">
                <a:pos x="200" y="830"/>
              </a:cxn>
              <a:cxn ang="0">
                <a:pos x="300" y="830"/>
              </a:cxn>
              <a:cxn ang="0">
                <a:pos x="322" y="809"/>
              </a:cxn>
              <a:cxn ang="0">
                <a:pos x="300" y="787"/>
              </a:cxn>
              <a:cxn ang="0">
                <a:pos x="501" y="258"/>
              </a:cxn>
              <a:cxn ang="0">
                <a:pos x="438" y="421"/>
              </a:cxn>
              <a:cxn ang="0">
                <a:pos x="357" y="653"/>
              </a:cxn>
              <a:cxn ang="0">
                <a:pos x="322" y="688"/>
              </a:cxn>
              <a:cxn ang="0">
                <a:pos x="179" y="688"/>
              </a:cxn>
              <a:cxn ang="0">
                <a:pos x="143" y="653"/>
              </a:cxn>
              <a:cxn ang="0">
                <a:pos x="63" y="421"/>
              </a:cxn>
              <a:cxn ang="0">
                <a:pos x="0" y="258"/>
              </a:cxn>
              <a:cxn ang="0">
                <a:pos x="250" y="0"/>
              </a:cxn>
              <a:cxn ang="0">
                <a:pos x="501" y="258"/>
              </a:cxn>
              <a:cxn ang="0">
                <a:pos x="272" y="90"/>
              </a:cxn>
              <a:cxn ang="0">
                <a:pos x="250" y="68"/>
              </a:cxn>
              <a:cxn ang="0">
                <a:pos x="62" y="262"/>
              </a:cxn>
              <a:cxn ang="0">
                <a:pos x="83" y="283"/>
              </a:cxn>
              <a:cxn ang="0">
                <a:pos x="105" y="262"/>
              </a:cxn>
              <a:cxn ang="0">
                <a:pos x="250" y="111"/>
              </a:cxn>
              <a:cxn ang="0">
                <a:pos x="272" y="90"/>
              </a:cxn>
            </a:cxnLst>
            <a:rect l="0" t="0" r="r" b="b"/>
            <a:pathLst>
              <a:path w="501" h="830">
                <a:moveTo>
                  <a:pt x="352" y="740"/>
                </a:moveTo>
                <a:cubicBezTo>
                  <a:pt x="352" y="752"/>
                  <a:pt x="342" y="761"/>
                  <a:pt x="330" y="761"/>
                </a:cubicBezTo>
                <a:cubicBezTo>
                  <a:pt x="170" y="761"/>
                  <a:pt x="170" y="761"/>
                  <a:pt x="170" y="761"/>
                </a:cubicBezTo>
                <a:cubicBezTo>
                  <a:pt x="158" y="761"/>
                  <a:pt x="149" y="752"/>
                  <a:pt x="149" y="740"/>
                </a:cubicBezTo>
                <a:cubicBezTo>
                  <a:pt x="149" y="728"/>
                  <a:pt x="158" y="718"/>
                  <a:pt x="170" y="718"/>
                </a:cubicBezTo>
                <a:cubicBezTo>
                  <a:pt x="330" y="718"/>
                  <a:pt x="330" y="718"/>
                  <a:pt x="330" y="718"/>
                </a:cubicBezTo>
                <a:cubicBezTo>
                  <a:pt x="342" y="718"/>
                  <a:pt x="352" y="728"/>
                  <a:pt x="352" y="740"/>
                </a:cubicBezTo>
                <a:close/>
                <a:moveTo>
                  <a:pt x="300" y="787"/>
                </a:moveTo>
                <a:cubicBezTo>
                  <a:pt x="200" y="787"/>
                  <a:pt x="200" y="787"/>
                  <a:pt x="200" y="787"/>
                </a:cubicBezTo>
                <a:cubicBezTo>
                  <a:pt x="188" y="787"/>
                  <a:pt x="179" y="797"/>
                  <a:pt x="179" y="809"/>
                </a:cubicBezTo>
                <a:cubicBezTo>
                  <a:pt x="179" y="821"/>
                  <a:pt x="188" y="830"/>
                  <a:pt x="200" y="830"/>
                </a:cubicBezTo>
                <a:cubicBezTo>
                  <a:pt x="300" y="830"/>
                  <a:pt x="300" y="830"/>
                  <a:pt x="300" y="830"/>
                </a:cubicBezTo>
                <a:cubicBezTo>
                  <a:pt x="312" y="830"/>
                  <a:pt x="322" y="821"/>
                  <a:pt x="322" y="809"/>
                </a:cubicBezTo>
                <a:cubicBezTo>
                  <a:pt x="322" y="797"/>
                  <a:pt x="312" y="787"/>
                  <a:pt x="300" y="787"/>
                </a:cubicBezTo>
                <a:close/>
                <a:moveTo>
                  <a:pt x="501" y="258"/>
                </a:moveTo>
                <a:cubicBezTo>
                  <a:pt x="501" y="336"/>
                  <a:pt x="469" y="379"/>
                  <a:pt x="438" y="421"/>
                </a:cubicBezTo>
                <a:cubicBezTo>
                  <a:pt x="400" y="472"/>
                  <a:pt x="360" y="525"/>
                  <a:pt x="357" y="653"/>
                </a:cubicBezTo>
                <a:cubicBezTo>
                  <a:pt x="357" y="672"/>
                  <a:pt x="341" y="688"/>
                  <a:pt x="322" y="688"/>
                </a:cubicBezTo>
                <a:cubicBezTo>
                  <a:pt x="179" y="688"/>
                  <a:pt x="179" y="688"/>
                  <a:pt x="179" y="688"/>
                </a:cubicBezTo>
                <a:cubicBezTo>
                  <a:pt x="159" y="688"/>
                  <a:pt x="144" y="672"/>
                  <a:pt x="143" y="653"/>
                </a:cubicBezTo>
                <a:cubicBezTo>
                  <a:pt x="140" y="525"/>
                  <a:pt x="101" y="472"/>
                  <a:pt x="63" y="421"/>
                </a:cubicBezTo>
                <a:cubicBezTo>
                  <a:pt x="32" y="379"/>
                  <a:pt x="0" y="336"/>
                  <a:pt x="0" y="258"/>
                </a:cubicBezTo>
                <a:cubicBezTo>
                  <a:pt x="0" y="134"/>
                  <a:pt x="78" y="0"/>
                  <a:pt x="250" y="0"/>
                </a:cubicBezTo>
                <a:cubicBezTo>
                  <a:pt x="422" y="0"/>
                  <a:pt x="501" y="134"/>
                  <a:pt x="501" y="258"/>
                </a:cubicBezTo>
                <a:close/>
                <a:moveTo>
                  <a:pt x="272" y="90"/>
                </a:moveTo>
                <a:cubicBezTo>
                  <a:pt x="272" y="78"/>
                  <a:pt x="262" y="68"/>
                  <a:pt x="250" y="68"/>
                </a:cubicBezTo>
                <a:cubicBezTo>
                  <a:pt x="157" y="68"/>
                  <a:pt x="62" y="128"/>
                  <a:pt x="62" y="262"/>
                </a:cubicBezTo>
                <a:cubicBezTo>
                  <a:pt x="62" y="273"/>
                  <a:pt x="72" y="283"/>
                  <a:pt x="83" y="283"/>
                </a:cubicBezTo>
                <a:cubicBezTo>
                  <a:pt x="95" y="283"/>
                  <a:pt x="105" y="273"/>
                  <a:pt x="105" y="262"/>
                </a:cubicBezTo>
                <a:cubicBezTo>
                  <a:pt x="105" y="151"/>
                  <a:pt x="183" y="111"/>
                  <a:pt x="250" y="111"/>
                </a:cubicBezTo>
                <a:cubicBezTo>
                  <a:pt x="262" y="111"/>
                  <a:pt x="272" y="102"/>
                  <a:pt x="272" y="90"/>
                </a:cubicBezTo>
                <a:close/>
              </a:path>
            </a:pathLst>
          </a:custGeom>
          <a:solidFill>
            <a:schemeClr val="tx1">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3051"/>
          <p:cNvSpPr>
            <a:spLocks noEditPoints="1"/>
          </p:cNvSpPr>
          <p:nvPr/>
        </p:nvSpPr>
        <p:spPr bwMode="auto">
          <a:xfrm>
            <a:off x="993214" y="4649671"/>
            <a:ext cx="244743" cy="338395"/>
          </a:xfrm>
          <a:custGeom>
            <a:avLst/>
            <a:gdLst/>
            <a:ahLst/>
            <a:cxnLst>
              <a:cxn ang="0">
                <a:pos x="546" y="718"/>
              </a:cxn>
              <a:cxn ang="0">
                <a:pos x="34" y="753"/>
              </a:cxn>
              <a:cxn ang="0">
                <a:pos x="0" y="67"/>
              </a:cxn>
              <a:cxn ang="0">
                <a:pos x="194" y="32"/>
              </a:cxn>
              <a:cxn ang="0">
                <a:pos x="182" y="73"/>
              </a:cxn>
              <a:cxn ang="0">
                <a:pos x="36" y="719"/>
              </a:cxn>
              <a:cxn ang="0">
                <a:pos x="509" y="73"/>
              </a:cxn>
              <a:cxn ang="0">
                <a:pos x="355" y="57"/>
              </a:cxn>
              <a:cxn ang="0">
                <a:pos x="511" y="32"/>
              </a:cxn>
              <a:cxn ang="0">
                <a:pos x="468" y="203"/>
              </a:cxn>
              <a:cxn ang="0">
                <a:pos x="77" y="676"/>
              </a:cxn>
              <a:cxn ang="0">
                <a:pos x="79" y="203"/>
              </a:cxn>
              <a:cxn ang="0">
                <a:pos x="468" y="203"/>
              </a:cxn>
              <a:cxn ang="0">
                <a:pos x="255" y="401"/>
              </a:cxn>
              <a:cxn ang="0">
                <a:pos x="160" y="446"/>
              </a:cxn>
              <a:cxn ang="0">
                <a:pos x="130" y="477"/>
              </a:cxn>
              <a:cxn ang="0">
                <a:pos x="185" y="523"/>
              </a:cxn>
              <a:cxn ang="0">
                <a:pos x="286" y="431"/>
              </a:cxn>
              <a:cxn ang="0">
                <a:pos x="286" y="267"/>
              </a:cxn>
              <a:cxn ang="0">
                <a:pos x="185" y="337"/>
              </a:cxn>
              <a:cxn ang="0">
                <a:pos x="130" y="312"/>
              </a:cxn>
              <a:cxn ang="0">
                <a:pos x="170" y="383"/>
              </a:cxn>
              <a:cxn ang="0">
                <a:pos x="200" y="383"/>
              </a:cxn>
              <a:cxn ang="0">
                <a:pos x="286" y="267"/>
              </a:cxn>
              <a:cxn ang="0">
                <a:pos x="111" y="104"/>
              </a:cxn>
              <a:cxn ang="0">
                <a:pos x="216" y="57"/>
              </a:cxn>
              <a:cxn ang="0">
                <a:pos x="329" y="57"/>
              </a:cxn>
              <a:cxn ang="0">
                <a:pos x="435" y="104"/>
              </a:cxn>
              <a:cxn ang="0">
                <a:pos x="468" y="168"/>
              </a:cxn>
              <a:cxn ang="0">
                <a:pos x="79" y="177"/>
              </a:cxn>
              <a:cxn ang="0">
                <a:pos x="77" y="138"/>
              </a:cxn>
              <a:cxn ang="0">
                <a:pos x="273" y="79"/>
              </a:cxn>
              <a:cxn ang="0">
                <a:pos x="273" y="34"/>
              </a:cxn>
            </a:cxnLst>
            <a:rect l="0" t="0" r="r" b="b"/>
            <a:pathLst>
              <a:path w="546" h="753">
                <a:moveTo>
                  <a:pt x="546" y="67"/>
                </a:moveTo>
                <a:cubicBezTo>
                  <a:pt x="546" y="718"/>
                  <a:pt x="546" y="718"/>
                  <a:pt x="546" y="718"/>
                </a:cubicBezTo>
                <a:cubicBezTo>
                  <a:pt x="546" y="738"/>
                  <a:pt x="530" y="753"/>
                  <a:pt x="511" y="753"/>
                </a:cubicBezTo>
                <a:cubicBezTo>
                  <a:pt x="34" y="753"/>
                  <a:pt x="34" y="753"/>
                  <a:pt x="34" y="753"/>
                </a:cubicBezTo>
                <a:cubicBezTo>
                  <a:pt x="15" y="753"/>
                  <a:pt x="0" y="738"/>
                  <a:pt x="0" y="718"/>
                </a:cubicBezTo>
                <a:cubicBezTo>
                  <a:pt x="0" y="67"/>
                  <a:pt x="0" y="67"/>
                  <a:pt x="0" y="67"/>
                </a:cubicBezTo>
                <a:cubicBezTo>
                  <a:pt x="0" y="48"/>
                  <a:pt x="15" y="32"/>
                  <a:pt x="34" y="32"/>
                </a:cubicBezTo>
                <a:cubicBezTo>
                  <a:pt x="194" y="32"/>
                  <a:pt x="194" y="32"/>
                  <a:pt x="194" y="32"/>
                </a:cubicBezTo>
                <a:cubicBezTo>
                  <a:pt x="192" y="40"/>
                  <a:pt x="190" y="48"/>
                  <a:pt x="190" y="57"/>
                </a:cubicBezTo>
                <a:cubicBezTo>
                  <a:pt x="190" y="63"/>
                  <a:pt x="187" y="69"/>
                  <a:pt x="182" y="73"/>
                </a:cubicBezTo>
                <a:cubicBezTo>
                  <a:pt x="36" y="73"/>
                  <a:pt x="36" y="73"/>
                  <a:pt x="36" y="73"/>
                </a:cubicBezTo>
                <a:cubicBezTo>
                  <a:pt x="36" y="719"/>
                  <a:pt x="36" y="719"/>
                  <a:pt x="36" y="719"/>
                </a:cubicBezTo>
                <a:cubicBezTo>
                  <a:pt x="509" y="719"/>
                  <a:pt x="509" y="719"/>
                  <a:pt x="509" y="719"/>
                </a:cubicBezTo>
                <a:cubicBezTo>
                  <a:pt x="509" y="73"/>
                  <a:pt x="509" y="73"/>
                  <a:pt x="509" y="73"/>
                </a:cubicBezTo>
                <a:cubicBezTo>
                  <a:pt x="363" y="73"/>
                  <a:pt x="363" y="73"/>
                  <a:pt x="363" y="73"/>
                </a:cubicBezTo>
                <a:cubicBezTo>
                  <a:pt x="358" y="69"/>
                  <a:pt x="355" y="63"/>
                  <a:pt x="355" y="57"/>
                </a:cubicBezTo>
                <a:cubicBezTo>
                  <a:pt x="355" y="48"/>
                  <a:pt x="353" y="40"/>
                  <a:pt x="351" y="32"/>
                </a:cubicBezTo>
                <a:cubicBezTo>
                  <a:pt x="511" y="32"/>
                  <a:pt x="511" y="32"/>
                  <a:pt x="511" y="32"/>
                </a:cubicBezTo>
                <a:cubicBezTo>
                  <a:pt x="530" y="32"/>
                  <a:pt x="546" y="48"/>
                  <a:pt x="546" y="67"/>
                </a:cubicBezTo>
                <a:close/>
                <a:moveTo>
                  <a:pt x="468" y="203"/>
                </a:moveTo>
                <a:cubicBezTo>
                  <a:pt x="468" y="676"/>
                  <a:pt x="468" y="676"/>
                  <a:pt x="468" y="676"/>
                </a:cubicBezTo>
                <a:cubicBezTo>
                  <a:pt x="77" y="676"/>
                  <a:pt x="77" y="676"/>
                  <a:pt x="77" y="676"/>
                </a:cubicBezTo>
                <a:cubicBezTo>
                  <a:pt x="77" y="203"/>
                  <a:pt x="77" y="203"/>
                  <a:pt x="77" y="203"/>
                </a:cubicBezTo>
                <a:cubicBezTo>
                  <a:pt x="78" y="203"/>
                  <a:pt x="78" y="203"/>
                  <a:pt x="79" y="203"/>
                </a:cubicBezTo>
                <a:cubicBezTo>
                  <a:pt x="467" y="203"/>
                  <a:pt x="467" y="203"/>
                  <a:pt x="467" y="203"/>
                </a:cubicBezTo>
                <a:cubicBezTo>
                  <a:pt x="467" y="203"/>
                  <a:pt x="468" y="203"/>
                  <a:pt x="468" y="203"/>
                </a:cubicBezTo>
                <a:close/>
                <a:moveTo>
                  <a:pt x="286" y="401"/>
                </a:moveTo>
                <a:cubicBezTo>
                  <a:pt x="277" y="392"/>
                  <a:pt x="263" y="392"/>
                  <a:pt x="255" y="401"/>
                </a:cubicBezTo>
                <a:cubicBezTo>
                  <a:pt x="185" y="471"/>
                  <a:pt x="185" y="471"/>
                  <a:pt x="185" y="471"/>
                </a:cubicBezTo>
                <a:cubicBezTo>
                  <a:pt x="160" y="446"/>
                  <a:pt x="160" y="446"/>
                  <a:pt x="160" y="446"/>
                </a:cubicBezTo>
                <a:cubicBezTo>
                  <a:pt x="152" y="438"/>
                  <a:pt x="138" y="438"/>
                  <a:pt x="130" y="446"/>
                </a:cubicBezTo>
                <a:cubicBezTo>
                  <a:pt x="121" y="454"/>
                  <a:pt x="121" y="468"/>
                  <a:pt x="130" y="477"/>
                </a:cubicBezTo>
                <a:cubicBezTo>
                  <a:pt x="170" y="517"/>
                  <a:pt x="170" y="517"/>
                  <a:pt x="170" y="517"/>
                </a:cubicBezTo>
                <a:cubicBezTo>
                  <a:pt x="174" y="521"/>
                  <a:pt x="179" y="523"/>
                  <a:pt x="185" y="523"/>
                </a:cubicBezTo>
                <a:cubicBezTo>
                  <a:pt x="191" y="523"/>
                  <a:pt x="196" y="521"/>
                  <a:pt x="200" y="517"/>
                </a:cubicBezTo>
                <a:cubicBezTo>
                  <a:pt x="286" y="431"/>
                  <a:pt x="286" y="431"/>
                  <a:pt x="286" y="431"/>
                </a:cubicBezTo>
                <a:cubicBezTo>
                  <a:pt x="294" y="423"/>
                  <a:pt x="294" y="409"/>
                  <a:pt x="286" y="401"/>
                </a:cubicBezTo>
                <a:close/>
                <a:moveTo>
                  <a:pt x="286" y="267"/>
                </a:moveTo>
                <a:cubicBezTo>
                  <a:pt x="277" y="258"/>
                  <a:pt x="263" y="258"/>
                  <a:pt x="255" y="267"/>
                </a:cubicBezTo>
                <a:cubicBezTo>
                  <a:pt x="185" y="337"/>
                  <a:pt x="185" y="337"/>
                  <a:pt x="185" y="337"/>
                </a:cubicBezTo>
                <a:cubicBezTo>
                  <a:pt x="160" y="312"/>
                  <a:pt x="160" y="312"/>
                  <a:pt x="160" y="312"/>
                </a:cubicBezTo>
                <a:cubicBezTo>
                  <a:pt x="152" y="303"/>
                  <a:pt x="138" y="303"/>
                  <a:pt x="130" y="312"/>
                </a:cubicBezTo>
                <a:cubicBezTo>
                  <a:pt x="121" y="320"/>
                  <a:pt x="121" y="334"/>
                  <a:pt x="130" y="343"/>
                </a:cubicBezTo>
                <a:cubicBezTo>
                  <a:pt x="170" y="383"/>
                  <a:pt x="170" y="383"/>
                  <a:pt x="170" y="383"/>
                </a:cubicBezTo>
                <a:cubicBezTo>
                  <a:pt x="174" y="387"/>
                  <a:pt x="179" y="389"/>
                  <a:pt x="185" y="389"/>
                </a:cubicBezTo>
                <a:cubicBezTo>
                  <a:pt x="191" y="389"/>
                  <a:pt x="196" y="387"/>
                  <a:pt x="200" y="383"/>
                </a:cubicBezTo>
                <a:cubicBezTo>
                  <a:pt x="286" y="297"/>
                  <a:pt x="286" y="297"/>
                  <a:pt x="286" y="297"/>
                </a:cubicBezTo>
                <a:cubicBezTo>
                  <a:pt x="294" y="289"/>
                  <a:pt x="294" y="275"/>
                  <a:pt x="286" y="267"/>
                </a:cubicBezTo>
                <a:close/>
                <a:moveTo>
                  <a:pt x="77" y="138"/>
                </a:moveTo>
                <a:cubicBezTo>
                  <a:pt x="77" y="119"/>
                  <a:pt x="92" y="104"/>
                  <a:pt x="111" y="104"/>
                </a:cubicBezTo>
                <a:cubicBezTo>
                  <a:pt x="169" y="104"/>
                  <a:pt x="169" y="104"/>
                  <a:pt x="169" y="104"/>
                </a:cubicBezTo>
                <a:cubicBezTo>
                  <a:pt x="195" y="104"/>
                  <a:pt x="216" y="83"/>
                  <a:pt x="216" y="57"/>
                </a:cubicBezTo>
                <a:cubicBezTo>
                  <a:pt x="216" y="25"/>
                  <a:pt x="242" y="0"/>
                  <a:pt x="273" y="0"/>
                </a:cubicBezTo>
                <a:cubicBezTo>
                  <a:pt x="304" y="0"/>
                  <a:pt x="329" y="25"/>
                  <a:pt x="329" y="57"/>
                </a:cubicBezTo>
                <a:cubicBezTo>
                  <a:pt x="329" y="83"/>
                  <a:pt x="350" y="104"/>
                  <a:pt x="377" y="104"/>
                </a:cubicBezTo>
                <a:cubicBezTo>
                  <a:pt x="435" y="104"/>
                  <a:pt x="435" y="104"/>
                  <a:pt x="435" y="104"/>
                </a:cubicBezTo>
                <a:cubicBezTo>
                  <a:pt x="453" y="104"/>
                  <a:pt x="468" y="119"/>
                  <a:pt x="468" y="138"/>
                </a:cubicBezTo>
                <a:cubicBezTo>
                  <a:pt x="468" y="168"/>
                  <a:pt x="468" y="168"/>
                  <a:pt x="468" y="168"/>
                </a:cubicBezTo>
                <a:cubicBezTo>
                  <a:pt x="468" y="171"/>
                  <a:pt x="468" y="174"/>
                  <a:pt x="467" y="177"/>
                </a:cubicBezTo>
                <a:cubicBezTo>
                  <a:pt x="79" y="177"/>
                  <a:pt x="79" y="177"/>
                  <a:pt x="79" y="177"/>
                </a:cubicBezTo>
                <a:cubicBezTo>
                  <a:pt x="78" y="174"/>
                  <a:pt x="77" y="171"/>
                  <a:pt x="77" y="168"/>
                </a:cubicBezTo>
                <a:lnTo>
                  <a:pt x="77" y="138"/>
                </a:lnTo>
                <a:close/>
                <a:moveTo>
                  <a:pt x="250" y="57"/>
                </a:moveTo>
                <a:cubicBezTo>
                  <a:pt x="250" y="69"/>
                  <a:pt x="260" y="79"/>
                  <a:pt x="273" y="79"/>
                </a:cubicBezTo>
                <a:cubicBezTo>
                  <a:pt x="285" y="79"/>
                  <a:pt x="296" y="69"/>
                  <a:pt x="296" y="57"/>
                </a:cubicBezTo>
                <a:cubicBezTo>
                  <a:pt x="296" y="44"/>
                  <a:pt x="285" y="34"/>
                  <a:pt x="273" y="34"/>
                </a:cubicBezTo>
                <a:cubicBezTo>
                  <a:pt x="260" y="34"/>
                  <a:pt x="250" y="44"/>
                  <a:pt x="250" y="57"/>
                </a:cubicBezTo>
                <a:close/>
              </a:path>
            </a:pathLst>
          </a:custGeom>
          <a:solidFill>
            <a:schemeClr val="tx1">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329"/>
          <p:cNvSpPr>
            <a:spLocks noEditPoints="1"/>
          </p:cNvSpPr>
          <p:nvPr/>
        </p:nvSpPr>
        <p:spPr bwMode="auto">
          <a:xfrm>
            <a:off x="982102" y="1946575"/>
            <a:ext cx="253484" cy="297188"/>
          </a:xfrm>
          <a:custGeom>
            <a:avLst/>
            <a:gdLst/>
            <a:ahLst/>
            <a:cxnLst>
              <a:cxn ang="0">
                <a:pos x="534" y="143"/>
              </a:cxn>
              <a:cxn ang="0">
                <a:pos x="426" y="35"/>
              </a:cxn>
              <a:cxn ang="0">
                <a:pos x="392" y="0"/>
              </a:cxn>
              <a:cxn ang="0">
                <a:pos x="105" y="0"/>
              </a:cxn>
              <a:cxn ang="0">
                <a:pos x="71" y="35"/>
              </a:cxn>
              <a:cxn ang="0">
                <a:pos x="71" y="137"/>
              </a:cxn>
              <a:cxn ang="0">
                <a:pos x="108" y="151"/>
              </a:cxn>
              <a:cxn ang="0">
                <a:pos x="382" y="425"/>
              </a:cxn>
              <a:cxn ang="0">
                <a:pos x="428" y="598"/>
              </a:cxn>
              <a:cxn ang="0">
                <a:pos x="258" y="552"/>
              </a:cxn>
              <a:cxn ang="0">
                <a:pos x="71" y="366"/>
              </a:cxn>
              <a:cxn ang="0">
                <a:pos x="71" y="635"/>
              </a:cxn>
              <a:cxn ang="0">
                <a:pos x="105" y="670"/>
              </a:cxn>
              <a:cxn ang="0">
                <a:pos x="534" y="670"/>
              </a:cxn>
              <a:cxn ang="0">
                <a:pos x="569" y="635"/>
              </a:cxn>
              <a:cxn ang="0">
                <a:pos x="569" y="177"/>
              </a:cxn>
              <a:cxn ang="0">
                <a:pos x="534" y="143"/>
              </a:cxn>
              <a:cxn ang="0">
                <a:pos x="387" y="182"/>
              </a:cxn>
              <a:cxn ang="0">
                <a:pos x="387" y="52"/>
              </a:cxn>
              <a:cxn ang="0">
                <a:pos x="426" y="91"/>
              </a:cxn>
              <a:cxn ang="0">
                <a:pos x="426" y="143"/>
              </a:cxn>
              <a:cxn ang="0">
                <a:pos x="478" y="143"/>
              </a:cxn>
              <a:cxn ang="0">
                <a:pos x="517" y="182"/>
              </a:cxn>
              <a:cxn ang="0">
                <a:pos x="387" y="182"/>
              </a:cxn>
              <a:cxn ang="0">
                <a:pos x="76" y="272"/>
              </a:cxn>
              <a:cxn ang="0">
                <a:pos x="268" y="464"/>
              </a:cxn>
              <a:cxn ang="0">
                <a:pos x="253" y="492"/>
              </a:cxn>
              <a:cxn ang="0">
                <a:pos x="48" y="287"/>
              </a:cxn>
              <a:cxn ang="0">
                <a:pos x="10" y="249"/>
              </a:cxn>
              <a:cxn ang="0">
                <a:pos x="0" y="239"/>
              </a:cxn>
              <a:cxn ang="0">
                <a:pos x="15" y="211"/>
              </a:cxn>
              <a:cxn ang="0">
                <a:pos x="31" y="228"/>
              </a:cxn>
              <a:cxn ang="0">
                <a:pos x="76" y="272"/>
              </a:cxn>
              <a:cxn ang="0">
                <a:pos x="79" y="180"/>
              </a:cxn>
              <a:cxn ang="0">
                <a:pos x="70" y="170"/>
              </a:cxn>
              <a:cxn ang="0">
                <a:pos x="42" y="185"/>
              </a:cxn>
              <a:cxn ang="0">
                <a:pos x="58" y="201"/>
              </a:cxn>
              <a:cxn ang="0">
                <a:pos x="102" y="246"/>
              </a:cxn>
              <a:cxn ang="0">
                <a:pos x="294" y="438"/>
              </a:cxn>
              <a:cxn ang="0">
                <a:pos x="322" y="423"/>
              </a:cxn>
              <a:cxn ang="0">
                <a:pos x="117" y="218"/>
              </a:cxn>
              <a:cxn ang="0">
                <a:pos x="79" y="180"/>
              </a:cxn>
              <a:cxn ang="0">
                <a:pos x="374" y="494"/>
              </a:cxn>
              <a:cxn ang="0">
                <a:pos x="341" y="511"/>
              </a:cxn>
              <a:cxn ang="0">
                <a:pos x="324" y="544"/>
              </a:cxn>
              <a:cxn ang="0">
                <a:pos x="392" y="562"/>
              </a:cxn>
              <a:cxn ang="0">
                <a:pos x="374" y="494"/>
              </a:cxn>
            </a:cxnLst>
            <a:rect l="0" t="0" r="r" b="b"/>
            <a:pathLst>
              <a:path w="569" h="670">
                <a:moveTo>
                  <a:pt x="534" y="143"/>
                </a:moveTo>
                <a:cubicBezTo>
                  <a:pt x="426" y="35"/>
                  <a:pt x="426" y="35"/>
                  <a:pt x="426" y="35"/>
                </a:cubicBezTo>
                <a:cubicBezTo>
                  <a:pt x="392" y="0"/>
                  <a:pt x="392" y="0"/>
                  <a:pt x="392" y="0"/>
                </a:cubicBezTo>
                <a:cubicBezTo>
                  <a:pt x="105" y="0"/>
                  <a:pt x="105" y="0"/>
                  <a:pt x="105" y="0"/>
                </a:cubicBezTo>
                <a:cubicBezTo>
                  <a:pt x="86" y="0"/>
                  <a:pt x="71" y="16"/>
                  <a:pt x="71" y="35"/>
                </a:cubicBezTo>
                <a:cubicBezTo>
                  <a:pt x="71" y="137"/>
                  <a:pt x="71" y="137"/>
                  <a:pt x="71" y="137"/>
                </a:cubicBezTo>
                <a:cubicBezTo>
                  <a:pt x="85" y="137"/>
                  <a:pt x="98" y="142"/>
                  <a:pt x="108" y="151"/>
                </a:cubicBezTo>
                <a:cubicBezTo>
                  <a:pt x="382" y="425"/>
                  <a:pt x="382" y="425"/>
                  <a:pt x="382" y="425"/>
                </a:cubicBezTo>
                <a:cubicBezTo>
                  <a:pt x="428" y="598"/>
                  <a:pt x="428" y="598"/>
                  <a:pt x="428" y="598"/>
                </a:cubicBezTo>
                <a:cubicBezTo>
                  <a:pt x="258" y="552"/>
                  <a:pt x="258" y="552"/>
                  <a:pt x="258" y="552"/>
                </a:cubicBezTo>
                <a:cubicBezTo>
                  <a:pt x="71" y="366"/>
                  <a:pt x="71" y="366"/>
                  <a:pt x="71" y="366"/>
                </a:cubicBezTo>
                <a:cubicBezTo>
                  <a:pt x="71" y="635"/>
                  <a:pt x="71" y="635"/>
                  <a:pt x="71" y="635"/>
                </a:cubicBezTo>
                <a:cubicBezTo>
                  <a:pt x="71" y="655"/>
                  <a:pt x="86" y="670"/>
                  <a:pt x="105" y="670"/>
                </a:cubicBezTo>
                <a:cubicBezTo>
                  <a:pt x="534" y="670"/>
                  <a:pt x="534" y="670"/>
                  <a:pt x="534" y="670"/>
                </a:cubicBezTo>
                <a:cubicBezTo>
                  <a:pt x="553" y="670"/>
                  <a:pt x="569" y="655"/>
                  <a:pt x="569" y="635"/>
                </a:cubicBezTo>
                <a:cubicBezTo>
                  <a:pt x="569" y="177"/>
                  <a:pt x="569" y="177"/>
                  <a:pt x="569" y="177"/>
                </a:cubicBezTo>
                <a:lnTo>
                  <a:pt x="534" y="143"/>
                </a:lnTo>
                <a:close/>
                <a:moveTo>
                  <a:pt x="387" y="182"/>
                </a:moveTo>
                <a:cubicBezTo>
                  <a:pt x="387" y="52"/>
                  <a:pt x="387" y="52"/>
                  <a:pt x="387" y="52"/>
                </a:cubicBezTo>
                <a:cubicBezTo>
                  <a:pt x="426" y="91"/>
                  <a:pt x="426" y="91"/>
                  <a:pt x="426" y="91"/>
                </a:cubicBezTo>
                <a:cubicBezTo>
                  <a:pt x="426" y="143"/>
                  <a:pt x="426" y="143"/>
                  <a:pt x="426" y="143"/>
                </a:cubicBezTo>
                <a:cubicBezTo>
                  <a:pt x="478" y="143"/>
                  <a:pt x="478" y="143"/>
                  <a:pt x="478" y="143"/>
                </a:cubicBezTo>
                <a:cubicBezTo>
                  <a:pt x="517" y="182"/>
                  <a:pt x="517" y="182"/>
                  <a:pt x="517" y="182"/>
                </a:cubicBezTo>
                <a:lnTo>
                  <a:pt x="387" y="182"/>
                </a:lnTo>
                <a:close/>
                <a:moveTo>
                  <a:pt x="76" y="272"/>
                </a:moveTo>
                <a:cubicBezTo>
                  <a:pt x="268" y="464"/>
                  <a:pt x="268" y="464"/>
                  <a:pt x="268" y="464"/>
                </a:cubicBezTo>
                <a:cubicBezTo>
                  <a:pt x="261" y="473"/>
                  <a:pt x="256" y="483"/>
                  <a:pt x="253" y="492"/>
                </a:cubicBezTo>
                <a:cubicBezTo>
                  <a:pt x="48" y="287"/>
                  <a:pt x="48" y="287"/>
                  <a:pt x="48" y="287"/>
                </a:cubicBezTo>
                <a:cubicBezTo>
                  <a:pt x="10" y="249"/>
                  <a:pt x="10" y="249"/>
                  <a:pt x="10" y="249"/>
                </a:cubicBezTo>
                <a:cubicBezTo>
                  <a:pt x="0" y="239"/>
                  <a:pt x="0" y="239"/>
                  <a:pt x="0" y="239"/>
                </a:cubicBezTo>
                <a:cubicBezTo>
                  <a:pt x="4" y="230"/>
                  <a:pt x="9" y="220"/>
                  <a:pt x="15" y="211"/>
                </a:cubicBezTo>
                <a:cubicBezTo>
                  <a:pt x="31" y="228"/>
                  <a:pt x="31" y="228"/>
                  <a:pt x="31" y="228"/>
                </a:cubicBezTo>
                <a:lnTo>
                  <a:pt x="76" y="272"/>
                </a:lnTo>
                <a:close/>
                <a:moveTo>
                  <a:pt x="79" y="180"/>
                </a:moveTo>
                <a:cubicBezTo>
                  <a:pt x="70" y="170"/>
                  <a:pt x="70" y="170"/>
                  <a:pt x="70" y="170"/>
                </a:cubicBezTo>
                <a:cubicBezTo>
                  <a:pt x="60" y="173"/>
                  <a:pt x="51" y="178"/>
                  <a:pt x="42" y="185"/>
                </a:cubicBezTo>
                <a:cubicBezTo>
                  <a:pt x="58" y="201"/>
                  <a:pt x="58" y="201"/>
                  <a:pt x="58" y="201"/>
                </a:cubicBezTo>
                <a:cubicBezTo>
                  <a:pt x="102" y="246"/>
                  <a:pt x="102" y="246"/>
                  <a:pt x="102" y="246"/>
                </a:cubicBezTo>
                <a:cubicBezTo>
                  <a:pt x="294" y="438"/>
                  <a:pt x="294" y="438"/>
                  <a:pt x="294" y="438"/>
                </a:cubicBezTo>
                <a:cubicBezTo>
                  <a:pt x="303" y="431"/>
                  <a:pt x="313" y="426"/>
                  <a:pt x="322" y="423"/>
                </a:cubicBezTo>
                <a:cubicBezTo>
                  <a:pt x="117" y="218"/>
                  <a:pt x="117" y="218"/>
                  <a:pt x="117" y="218"/>
                </a:cubicBezTo>
                <a:lnTo>
                  <a:pt x="79" y="180"/>
                </a:lnTo>
                <a:close/>
                <a:moveTo>
                  <a:pt x="374" y="494"/>
                </a:moveTo>
                <a:cubicBezTo>
                  <a:pt x="367" y="494"/>
                  <a:pt x="353" y="498"/>
                  <a:pt x="341" y="511"/>
                </a:cubicBezTo>
                <a:cubicBezTo>
                  <a:pt x="328" y="523"/>
                  <a:pt x="325" y="536"/>
                  <a:pt x="324" y="544"/>
                </a:cubicBezTo>
                <a:cubicBezTo>
                  <a:pt x="392" y="562"/>
                  <a:pt x="392" y="562"/>
                  <a:pt x="392" y="562"/>
                </a:cubicBezTo>
                <a:lnTo>
                  <a:pt x="374" y="494"/>
                </a:lnTo>
                <a:close/>
              </a:path>
            </a:pathLst>
          </a:custGeom>
          <a:solidFill>
            <a:schemeClr val="tx1">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357">
            <a:extLst>
              <a:ext uri="{FF2B5EF4-FFF2-40B4-BE49-F238E27FC236}">
                <a16:creationId xmlns:a16="http://schemas.microsoft.com/office/drawing/2014/main" id="{2939725B-06B5-4371-88B7-AD3E69F4A298}"/>
              </a:ext>
            </a:extLst>
          </p:cNvPr>
          <p:cNvSpPr>
            <a:spLocks noEditPoints="1"/>
          </p:cNvSpPr>
          <p:nvPr/>
        </p:nvSpPr>
        <p:spPr bwMode="auto">
          <a:xfrm>
            <a:off x="987606" y="4038999"/>
            <a:ext cx="323411" cy="369612"/>
          </a:xfrm>
          <a:custGeom>
            <a:avLst/>
            <a:gdLst/>
            <a:ahLst/>
            <a:cxnLst>
              <a:cxn ang="0">
                <a:pos x="134" y="324"/>
              </a:cxn>
              <a:cxn ang="0">
                <a:pos x="188" y="274"/>
              </a:cxn>
              <a:cxn ang="0">
                <a:pos x="142" y="533"/>
              </a:cxn>
              <a:cxn ang="0">
                <a:pos x="350" y="354"/>
              </a:cxn>
              <a:cxn ang="0">
                <a:pos x="402" y="84"/>
              </a:cxn>
              <a:cxn ang="0">
                <a:pos x="334" y="28"/>
              </a:cxn>
              <a:cxn ang="0">
                <a:pos x="228" y="95"/>
              </a:cxn>
              <a:cxn ang="0">
                <a:pos x="121" y="284"/>
              </a:cxn>
              <a:cxn ang="0">
                <a:pos x="79" y="298"/>
              </a:cxn>
              <a:cxn ang="0">
                <a:pos x="344" y="111"/>
              </a:cxn>
              <a:cxn ang="0">
                <a:pos x="364" y="128"/>
              </a:cxn>
              <a:cxn ang="0">
                <a:pos x="162" y="479"/>
              </a:cxn>
              <a:cxn ang="0">
                <a:pos x="145" y="486"/>
              </a:cxn>
              <a:cxn ang="0">
                <a:pos x="229" y="284"/>
              </a:cxn>
              <a:cxn ang="0">
                <a:pos x="261" y="104"/>
              </a:cxn>
              <a:cxn ang="0">
                <a:pos x="313" y="55"/>
              </a:cxn>
              <a:cxn ang="0">
                <a:pos x="224" y="213"/>
              </a:cxn>
              <a:cxn ang="0">
                <a:pos x="108" y="592"/>
              </a:cxn>
              <a:cxn ang="0">
                <a:pos x="84" y="531"/>
              </a:cxn>
              <a:cxn ang="0">
                <a:pos x="138" y="614"/>
              </a:cxn>
              <a:cxn ang="0">
                <a:pos x="461" y="87"/>
              </a:cxn>
              <a:cxn ang="0">
                <a:pos x="442" y="14"/>
              </a:cxn>
              <a:cxn ang="0">
                <a:pos x="728" y="468"/>
              </a:cxn>
              <a:cxn ang="0">
                <a:pos x="406" y="571"/>
              </a:cxn>
              <a:cxn ang="0">
                <a:pos x="497" y="691"/>
              </a:cxn>
              <a:cxn ang="0">
                <a:pos x="22" y="829"/>
              </a:cxn>
              <a:cxn ang="0">
                <a:pos x="22" y="785"/>
              </a:cxn>
              <a:cxn ang="0">
                <a:pos x="417" y="647"/>
              </a:cxn>
              <a:cxn ang="0">
                <a:pos x="707" y="446"/>
              </a:cxn>
              <a:cxn ang="0">
                <a:pos x="150" y="668"/>
              </a:cxn>
              <a:cxn ang="0">
                <a:pos x="22" y="593"/>
              </a:cxn>
              <a:cxn ang="0">
                <a:pos x="52" y="664"/>
              </a:cxn>
              <a:cxn ang="0">
                <a:pos x="63" y="683"/>
              </a:cxn>
              <a:cxn ang="0">
                <a:pos x="110" y="616"/>
              </a:cxn>
            </a:cxnLst>
            <a:rect l="0" t="0" r="r" b="b"/>
            <a:pathLst>
              <a:path w="728" h="829">
                <a:moveTo>
                  <a:pt x="93" y="338"/>
                </a:moveTo>
                <a:cubicBezTo>
                  <a:pt x="108" y="345"/>
                  <a:pt x="126" y="339"/>
                  <a:pt x="134" y="324"/>
                </a:cubicBezTo>
                <a:cubicBezTo>
                  <a:pt x="135" y="321"/>
                  <a:pt x="136" y="319"/>
                  <a:pt x="136" y="316"/>
                </a:cubicBezTo>
                <a:cubicBezTo>
                  <a:pt x="150" y="307"/>
                  <a:pt x="170" y="293"/>
                  <a:pt x="188" y="274"/>
                </a:cubicBezTo>
                <a:cubicBezTo>
                  <a:pt x="111" y="411"/>
                  <a:pt x="91" y="504"/>
                  <a:pt x="91" y="504"/>
                </a:cubicBezTo>
                <a:cubicBezTo>
                  <a:pt x="142" y="533"/>
                  <a:pt x="142" y="533"/>
                  <a:pt x="142" y="533"/>
                </a:cubicBezTo>
                <a:cubicBezTo>
                  <a:pt x="194" y="563"/>
                  <a:pt x="194" y="563"/>
                  <a:pt x="194" y="563"/>
                </a:cubicBezTo>
                <a:cubicBezTo>
                  <a:pt x="194" y="563"/>
                  <a:pt x="268" y="496"/>
                  <a:pt x="350" y="354"/>
                </a:cubicBezTo>
                <a:cubicBezTo>
                  <a:pt x="433" y="211"/>
                  <a:pt x="453" y="113"/>
                  <a:pt x="453" y="113"/>
                </a:cubicBezTo>
                <a:cubicBezTo>
                  <a:pt x="402" y="84"/>
                  <a:pt x="402" y="84"/>
                  <a:pt x="402" y="84"/>
                </a:cubicBezTo>
                <a:cubicBezTo>
                  <a:pt x="354" y="56"/>
                  <a:pt x="354" y="56"/>
                  <a:pt x="354" y="56"/>
                </a:cubicBezTo>
                <a:cubicBezTo>
                  <a:pt x="351" y="45"/>
                  <a:pt x="344" y="35"/>
                  <a:pt x="334" y="28"/>
                </a:cubicBezTo>
                <a:cubicBezTo>
                  <a:pt x="314" y="12"/>
                  <a:pt x="286" y="11"/>
                  <a:pt x="265" y="25"/>
                </a:cubicBezTo>
                <a:cubicBezTo>
                  <a:pt x="242" y="40"/>
                  <a:pt x="236" y="63"/>
                  <a:pt x="228" y="95"/>
                </a:cubicBezTo>
                <a:cubicBezTo>
                  <a:pt x="220" y="124"/>
                  <a:pt x="210" y="165"/>
                  <a:pt x="182" y="222"/>
                </a:cubicBezTo>
                <a:cubicBezTo>
                  <a:pt x="168" y="251"/>
                  <a:pt x="140" y="273"/>
                  <a:pt x="121" y="284"/>
                </a:cubicBezTo>
                <a:cubicBezTo>
                  <a:pt x="120" y="284"/>
                  <a:pt x="120" y="284"/>
                  <a:pt x="119" y="283"/>
                </a:cubicBezTo>
                <a:cubicBezTo>
                  <a:pt x="104" y="276"/>
                  <a:pt x="86" y="282"/>
                  <a:pt x="79" y="298"/>
                </a:cubicBezTo>
                <a:cubicBezTo>
                  <a:pt x="71" y="313"/>
                  <a:pt x="78" y="331"/>
                  <a:pt x="93" y="338"/>
                </a:cubicBezTo>
                <a:close/>
                <a:moveTo>
                  <a:pt x="344" y="111"/>
                </a:moveTo>
                <a:cubicBezTo>
                  <a:pt x="349" y="106"/>
                  <a:pt x="357" y="105"/>
                  <a:pt x="362" y="109"/>
                </a:cubicBezTo>
                <a:cubicBezTo>
                  <a:pt x="368" y="114"/>
                  <a:pt x="369" y="122"/>
                  <a:pt x="364" y="128"/>
                </a:cubicBezTo>
                <a:cubicBezTo>
                  <a:pt x="364" y="128"/>
                  <a:pt x="315" y="187"/>
                  <a:pt x="252" y="297"/>
                </a:cubicBezTo>
                <a:cubicBezTo>
                  <a:pt x="188" y="407"/>
                  <a:pt x="162" y="478"/>
                  <a:pt x="162" y="479"/>
                </a:cubicBezTo>
                <a:cubicBezTo>
                  <a:pt x="160" y="484"/>
                  <a:pt x="155" y="487"/>
                  <a:pt x="149" y="487"/>
                </a:cubicBezTo>
                <a:cubicBezTo>
                  <a:pt x="148" y="487"/>
                  <a:pt x="146" y="487"/>
                  <a:pt x="145" y="486"/>
                </a:cubicBezTo>
                <a:cubicBezTo>
                  <a:pt x="138" y="484"/>
                  <a:pt x="135" y="476"/>
                  <a:pt x="137" y="470"/>
                </a:cubicBezTo>
                <a:cubicBezTo>
                  <a:pt x="138" y="467"/>
                  <a:pt x="165" y="396"/>
                  <a:pt x="229" y="284"/>
                </a:cubicBezTo>
                <a:cubicBezTo>
                  <a:pt x="294" y="172"/>
                  <a:pt x="342" y="114"/>
                  <a:pt x="344" y="111"/>
                </a:cubicBezTo>
                <a:close/>
                <a:moveTo>
                  <a:pt x="261" y="104"/>
                </a:moveTo>
                <a:cubicBezTo>
                  <a:pt x="269" y="74"/>
                  <a:pt x="273" y="61"/>
                  <a:pt x="284" y="54"/>
                </a:cubicBezTo>
                <a:cubicBezTo>
                  <a:pt x="295" y="47"/>
                  <a:pt x="306" y="50"/>
                  <a:pt x="313" y="55"/>
                </a:cubicBezTo>
                <a:cubicBezTo>
                  <a:pt x="317" y="58"/>
                  <a:pt x="326" y="68"/>
                  <a:pt x="321" y="84"/>
                </a:cubicBezTo>
                <a:cubicBezTo>
                  <a:pt x="298" y="110"/>
                  <a:pt x="263" y="153"/>
                  <a:pt x="224" y="213"/>
                </a:cubicBezTo>
                <a:cubicBezTo>
                  <a:pt x="245" y="165"/>
                  <a:pt x="255" y="130"/>
                  <a:pt x="261" y="104"/>
                </a:cubicBezTo>
                <a:close/>
                <a:moveTo>
                  <a:pt x="108" y="592"/>
                </a:moveTo>
                <a:cubicBezTo>
                  <a:pt x="96" y="585"/>
                  <a:pt x="85" y="580"/>
                  <a:pt x="75" y="577"/>
                </a:cubicBezTo>
                <a:cubicBezTo>
                  <a:pt x="84" y="531"/>
                  <a:pt x="84" y="531"/>
                  <a:pt x="84" y="531"/>
                </a:cubicBezTo>
                <a:cubicBezTo>
                  <a:pt x="174" y="583"/>
                  <a:pt x="174" y="583"/>
                  <a:pt x="174" y="583"/>
                </a:cubicBezTo>
                <a:cubicBezTo>
                  <a:pt x="138" y="614"/>
                  <a:pt x="138" y="614"/>
                  <a:pt x="138" y="614"/>
                </a:cubicBezTo>
                <a:cubicBezTo>
                  <a:pt x="130" y="606"/>
                  <a:pt x="120" y="599"/>
                  <a:pt x="108" y="592"/>
                </a:cubicBezTo>
                <a:close/>
                <a:moveTo>
                  <a:pt x="461" y="87"/>
                </a:moveTo>
                <a:cubicBezTo>
                  <a:pt x="369" y="34"/>
                  <a:pt x="369" y="34"/>
                  <a:pt x="369" y="34"/>
                </a:cubicBezTo>
                <a:cubicBezTo>
                  <a:pt x="384" y="8"/>
                  <a:pt x="416" y="0"/>
                  <a:pt x="442" y="14"/>
                </a:cubicBezTo>
                <a:cubicBezTo>
                  <a:pt x="467" y="29"/>
                  <a:pt x="476" y="61"/>
                  <a:pt x="461" y="87"/>
                </a:cubicBezTo>
                <a:close/>
                <a:moveTo>
                  <a:pt x="728" y="468"/>
                </a:moveTo>
                <a:cubicBezTo>
                  <a:pt x="728" y="480"/>
                  <a:pt x="719" y="489"/>
                  <a:pt x="707" y="489"/>
                </a:cubicBezTo>
                <a:cubicBezTo>
                  <a:pt x="500" y="489"/>
                  <a:pt x="406" y="532"/>
                  <a:pt x="406" y="571"/>
                </a:cubicBezTo>
                <a:cubicBezTo>
                  <a:pt x="406" y="588"/>
                  <a:pt x="419" y="597"/>
                  <a:pt x="441" y="611"/>
                </a:cubicBezTo>
                <a:cubicBezTo>
                  <a:pt x="466" y="628"/>
                  <a:pt x="497" y="648"/>
                  <a:pt x="497" y="691"/>
                </a:cubicBezTo>
                <a:cubicBezTo>
                  <a:pt x="497" y="752"/>
                  <a:pt x="416" y="793"/>
                  <a:pt x="251" y="814"/>
                </a:cubicBezTo>
                <a:cubicBezTo>
                  <a:pt x="138" y="829"/>
                  <a:pt x="27" y="829"/>
                  <a:pt x="22" y="829"/>
                </a:cubicBezTo>
                <a:cubicBezTo>
                  <a:pt x="10" y="829"/>
                  <a:pt x="0" y="819"/>
                  <a:pt x="0" y="807"/>
                </a:cubicBezTo>
                <a:cubicBezTo>
                  <a:pt x="0" y="795"/>
                  <a:pt x="10" y="785"/>
                  <a:pt x="22" y="785"/>
                </a:cubicBezTo>
                <a:cubicBezTo>
                  <a:pt x="288" y="785"/>
                  <a:pt x="453" y="736"/>
                  <a:pt x="453" y="691"/>
                </a:cubicBezTo>
                <a:cubicBezTo>
                  <a:pt x="453" y="672"/>
                  <a:pt x="440" y="663"/>
                  <a:pt x="417" y="647"/>
                </a:cubicBezTo>
                <a:cubicBezTo>
                  <a:pt x="393" y="632"/>
                  <a:pt x="363" y="612"/>
                  <a:pt x="363" y="571"/>
                </a:cubicBezTo>
                <a:cubicBezTo>
                  <a:pt x="363" y="458"/>
                  <a:pt x="603" y="446"/>
                  <a:pt x="707" y="446"/>
                </a:cubicBezTo>
                <a:cubicBezTo>
                  <a:pt x="719" y="446"/>
                  <a:pt x="728" y="456"/>
                  <a:pt x="728" y="468"/>
                </a:cubicBezTo>
                <a:close/>
                <a:moveTo>
                  <a:pt x="150" y="668"/>
                </a:moveTo>
                <a:cubicBezTo>
                  <a:pt x="22" y="742"/>
                  <a:pt x="22" y="742"/>
                  <a:pt x="22" y="742"/>
                </a:cubicBezTo>
                <a:cubicBezTo>
                  <a:pt x="22" y="593"/>
                  <a:pt x="22" y="593"/>
                  <a:pt x="22" y="593"/>
                </a:cubicBezTo>
                <a:cubicBezTo>
                  <a:pt x="35" y="590"/>
                  <a:pt x="59" y="590"/>
                  <a:pt x="87" y="603"/>
                </a:cubicBezTo>
                <a:cubicBezTo>
                  <a:pt x="52" y="664"/>
                  <a:pt x="52" y="664"/>
                  <a:pt x="52" y="664"/>
                </a:cubicBezTo>
                <a:cubicBezTo>
                  <a:pt x="48" y="670"/>
                  <a:pt x="50" y="678"/>
                  <a:pt x="56" y="682"/>
                </a:cubicBezTo>
                <a:cubicBezTo>
                  <a:pt x="59" y="683"/>
                  <a:pt x="61" y="683"/>
                  <a:pt x="63" y="683"/>
                </a:cubicBezTo>
                <a:cubicBezTo>
                  <a:pt x="67" y="683"/>
                  <a:pt x="72" y="681"/>
                  <a:pt x="74" y="677"/>
                </a:cubicBezTo>
                <a:cubicBezTo>
                  <a:pt x="110" y="616"/>
                  <a:pt x="110" y="616"/>
                  <a:pt x="110" y="616"/>
                </a:cubicBezTo>
                <a:cubicBezTo>
                  <a:pt x="135" y="633"/>
                  <a:pt x="147" y="654"/>
                  <a:pt x="150" y="668"/>
                </a:cubicBezTo>
                <a:close/>
              </a:path>
            </a:pathLst>
          </a:custGeom>
          <a:solidFill>
            <a:schemeClr val="tx1">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Rectangle 17">
            <a:extLst>
              <a:ext uri="{FF2B5EF4-FFF2-40B4-BE49-F238E27FC236}">
                <a16:creationId xmlns:a16="http://schemas.microsoft.com/office/drawing/2014/main" id="{757F53EE-9EC0-4C55-A320-85257AB308A5}"/>
              </a:ext>
            </a:extLst>
          </p:cNvPr>
          <p:cNvSpPr/>
          <p:nvPr/>
        </p:nvSpPr>
        <p:spPr>
          <a:xfrm>
            <a:off x="1515683" y="4034643"/>
            <a:ext cx="5622052" cy="338554"/>
          </a:xfrm>
          <a:prstGeom prst="rect">
            <a:avLst/>
          </a:prstGeom>
        </p:spPr>
        <p:txBody>
          <a:bodyPr wrap="none">
            <a:spAutoFit/>
          </a:bodyPr>
          <a:lstStyle/>
          <a:p>
            <a:r>
              <a:rPr lang="nl-BE" sz="1600" dirty="0">
                <a:latin typeface="FlandersArtSans-Bold" panose="00000800000000000000" pitchFamily="2" charset="0"/>
              </a:rPr>
              <a:t>First </a:t>
            </a:r>
            <a:r>
              <a:rPr lang="nl-BE" sz="1600" dirty="0" err="1">
                <a:latin typeface="FlandersArtSans-Bold" panose="00000800000000000000" pitchFamily="2" charset="0"/>
              </a:rPr>
              <a:t>attempt</a:t>
            </a:r>
            <a:r>
              <a:rPr lang="nl-BE" sz="1600" dirty="0">
                <a:latin typeface="FlandersArtSans-Bold" panose="00000800000000000000" pitchFamily="2" charset="0"/>
              </a:rPr>
              <a:t> </a:t>
            </a:r>
            <a:r>
              <a:rPr lang="nl-BE" sz="1600" dirty="0" err="1">
                <a:latin typeface="FlandersArtSans-Bold" panose="00000800000000000000" pitchFamily="2" charset="0"/>
              </a:rPr>
              <a:t>for</a:t>
            </a:r>
            <a:r>
              <a:rPr lang="nl-BE" sz="1600" dirty="0">
                <a:latin typeface="FlandersArtSans-Bold" panose="00000800000000000000" pitchFamily="2" charset="0"/>
              </a:rPr>
              <a:t> a data model: feedback </a:t>
            </a:r>
            <a:r>
              <a:rPr lang="nl-BE" sz="1600" dirty="0" err="1">
                <a:latin typeface="FlandersArtSans-Bold" panose="00000800000000000000" pitchFamily="2" charset="0"/>
              </a:rPr>
              <a:t>and</a:t>
            </a:r>
            <a:r>
              <a:rPr lang="nl-BE" sz="1600" dirty="0">
                <a:latin typeface="FlandersArtSans-Bold" panose="00000800000000000000" pitchFamily="2" charset="0"/>
              </a:rPr>
              <a:t> brainstorm</a:t>
            </a:r>
            <a:endParaRPr lang="en-GB" sz="1600" dirty="0">
              <a:latin typeface="FlandersArtSans-Bold" panose="00000800000000000000" pitchFamily="2"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 name="Oval 3"/>
          <p:cNvSpPr/>
          <p:nvPr/>
        </p:nvSpPr>
        <p:spPr>
          <a:xfrm>
            <a:off x="1336284" y="1669147"/>
            <a:ext cx="1242000" cy="124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accent4"/>
                </a:solidFill>
              </a:rPr>
              <a:t>35</a:t>
            </a:r>
          </a:p>
        </p:txBody>
      </p:sp>
      <p:sp>
        <p:nvSpPr>
          <p:cNvPr id="9" name="Oval 8"/>
          <p:cNvSpPr/>
          <p:nvPr/>
        </p:nvSpPr>
        <p:spPr>
          <a:xfrm>
            <a:off x="4012809" y="1669147"/>
            <a:ext cx="1242000" cy="124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accent4"/>
                </a:solidFill>
                <a:cs typeface="Arial"/>
              </a:rPr>
              <a:t>18</a:t>
            </a:r>
          </a:p>
        </p:txBody>
      </p:sp>
      <p:sp>
        <p:nvSpPr>
          <p:cNvPr id="10" name="Oval 9"/>
          <p:cNvSpPr/>
          <p:nvPr/>
        </p:nvSpPr>
        <p:spPr>
          <a:xfrm>
            <a:off x="6689334" y="1669147"/>
            <a:ext cx="1242000" cy="124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accent4"/>
                </a:solidFill>
                <a:cs typeface="Arial"/>
              </a:rPr>
              <a:t>3</a:t>
            </a:r>
          </a:p>
        </p:txBody>
      </p:sp>
      <p:sp>
        <p:nvSpPr>
          <p:cNvPr id="5" name="TextBox 4"/>
          <p:cNvSpPr txBox="1"/>
          <p:nvPr/>
        </p:nvSpPr>
        <p:spPr>
          <a:xfrm>
            <a:off x="1216715" y="3021697"/>
            <a:ext cx="1481138" cy="523220"/>
          </a:xfrm>
          <a:prstGeom prst="rect">
            <a:avLst/>
          </a:prstGeom>
          <a:noFill/>
        </p:spPr>
        <p:txBody>
          <a:bodyPr wrap="square" rtlCol="0">
            <a:spAutoFit/>
          </a:bodyPr>
          <a:lstStyle/>
          <a:p>
            <a:pPr algn="ctr"/>
            <a:r>
              <a:rPr lang="en-US" b="1" dirty="0"/>
              <a:t>Recognized standards</a:t>
            </a:r>
          </a:p>
        </p:txBody>
      </p:sp>
      <p:sp>
        <p:nvSpPr>
          <p:cNvPr id="12" name="TextBox 11"/>
          <p:cNvSpPr txBox="1"/>
          <p:nvPr/>
        </p:nvSpPr>
        <p:spPr>
          <a:xfrm>
            <a:off x="3893240" y="3021697"/>
            <a:ext cx="1481138" cy="523220"/>
          </a:xfrm>
          <a:prstGeom prst="rect">
            <a:avLst/>
          </a:prstGeom>
          <a:noFill/>
        </p:spPr>
        <p:txBody>
          <a:bodyPr wrap="square" rtlCol="0">
            <a:spAutoFit/>
          </a:bodyPr>
          <a:lstStyle/>
          <a:p>
            <a:pPr algn="ctr"/>
            <a:r>
              <a:rPr lang="en-US" b="1" dirty="0"/>
              <a:t>Candidate standards</a:t>
            </a:r>
          </a:p>
        </p:txBody>
      </p:sp>
      <p:sp>
        <p:nvSpPr>
          <p:cNvPr id="13" name="TextBox 12"/>
          <p:cNvSpPr txBox="1"/>
          <p:nvPr/>
        </p:nvSpPr>
        <p:spPr>
          <a:xfrm>
            <a:off x="6569765" y="3021697"/>
            <a:ext cx="1481138" cy="523220"/>
          </a:xfrm>
          <a:prstGeom prst="rect">
            <a:avLst/>
          </a:prstGeom>
          <a:noFill/>
        </p:spPr>
        <p:txBody>
          <a:bodyPr wrap="square" rtlCol="0">
            <a:spAutoFit/>
          </a:bodyPr>
          <a:lstStyle/>
          <a:p>
            <a:pPr algn="ctr"/>
            <a:r>
              <a:rPr lang="en-US" b="1" dirty="0"/>
              <a:t>Standards in development</a:t>
            </a:r>
          </a:p>
        </p:txBody>
      </p:sp>
      <p:sp>
        <p:nvSpPr>
          <p:cNvPr id="11" name="Google Shape;242;g71eeb774cb_0_278">
            <a:extLst>
              <a:ext uri="{FF2B5EF4-FFF2-40B4-BE49-F238E27FC236}">
                <a16:creationId xmlns:a16="http://schemas.microsoft.com/office/drawing/2014/main" id="{03DAE374-B66E-4EE5-8164-BC912D58B338}"/>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Status of OSLO in 2020</a:t>
            </a:r>
          </a:p>
        </p:txBody>
      </p:sp>
    </p:spTree>
    <p:extLst>
      <p:ext uri="{BB962C8B-B14F-4D97-AF65-F5344CB8AC3E}">
        <p14:creationId xmlns:p14="http://schemas.microsoft.com/office/powerpoint/2010/main" val="17793123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8B9374-A068-4BE7-B295-167C9BE8DF90}"/>
              </a:ext>
            </a:extLst>
          </p:cNvPr>
          <p:cNvSpPr/>
          <p:nvPr/>
        </p:nvSpPr>
        <p:spPr>
          <a:xfrm>
            <a:off x="545690" y="4306529"/>
            <a:ext cx="1524000" cy="738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C8D0E23-064B-44BA-ACD6-ECED91FAECA8}"/>
              </a:ext>
            </a:extLst>
          </p:cNvPr>
          <p:cNvPicPr>
            <a:picLocks noChangeAspect="1"/>
          </p:cNvPicPr>
          <p:nvPr/>
        </p:nvPicPr>
        <p:blipFill>
          <a:blip r:embed="rId3"/>
          <a:stretch>
            <a:fillRect/>
          </a:stretch>
        </p:blipFill>
        <p:spPr>
          <a:xfrm>
            <a:off x="0" y="1306657"/>
            <a:ext cx="9144000" cy="3815644"/>
          </a:xfrm>
          <a:prstGeom prst="rect">
            <a:avLst/>
          </a:prstGeom>
        </p:spPr>
      </p:pic>
      <p:sp>
        <p:nvSpPr>
          <p:cNvPr id="3" name="Title 2">
            <a:extLst>
              <a:ext uri="{FF2B5EF4-FFF2-40B4-BE49-F238E27FC236}">
                <a16:creationId xmlns:a16="http://schemas.microsoft.com/office/drawing/2014/main" id="{51106676-DD8F-4D4A-8B14-4542AD22A674}"/>
              </a:ext>
            </a:extLst>
          </p:cNvPr>
          <p:cNvSpPr>
            <a:spLocks noGrp="1"/>
          </p:cNvSpPr>
          <p:nvPr>
            <p:ph type="title"/>
          </p:nvPr>
        </p:nvSpPr>
        <p:spPr/>
        <p:txBody>
          <a:bodyPr/>
          <a:lstStyle/>
          <a:p>
            <a:r>
              <a:rPr lang="nl-BE" dirty="0"/>
              <a:t>An </a:t>
            </a:r>
            <a:r>
              <a:rPr lang="nl-BE" dirty="0" err="1"/>
              <a:t>example</a:t>
            </a:r>
            <a:endParaRPr lang="en-GB" dirty="0"/>
          </a:p>
        </p:txBody>
      </p:sp>
    </p:spTree>
    <p:extLst>
      <p:ext uri="{BB962C8B-B14F-4D97-AF65-F5344CB8AC3E}">
        <p14:creationId xmlns:p14="http://schemas.microsoft.com/office/powerpoint/2010/main" val="26781479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pic>
        <p:nvPicPr>
          <p:cNvPr id="19" name="Afbeelding 19" descr="Afbeelding met schermafbeelding&#10;&#10;Beschrijving is gegenereerd met zeer hoge betrouwbaarheid">
            <a:extLst>
              <a:ext uri="{FF2B5EF4-FFF2-40B4-BE49-F238E27FC236}">
                <a16:creationId xmlns:a16="http://schemas.microsoft.com/office/drawing/2014/main" id="{8488F737-07BC-4453-8EE2-E449D17FA675}"/>
              </a:ext>
            </a:extLst>
          </p:cNvPr>
          <p:cNvPicPr>
            <a:picLocks noChangeAspect="1"/>
          </p:cNvPicPr>
          <p:nvPr/>
        </p:nvPicPr>
        <p:blipFill>
          <a:blip r:embed="rId3"/>
          <a:stretch>
            <a:fillRect/>
          </a:stretch>
        </p:blipFill>
        <p:spPr>
          <a:xfrm>
            <a:off x="3832513" y="1674464"/>
            <a:ext cx="1920587" cy="2703776"/>
          </a:xfrm>
          <a:prstGeom prst="rect">
            <a:avLst/>
          </a:prstGeom>
          <a:ln>
            <a:noFill/>
          </a:ln>
          <a:effectLst>
            <a:outerShdw blurRad="292100" dist="139700" dir="2700000" algn="tl" rotWithShape="0">
              <a:srgbClr val="333333">
                <a:alpha val="65000"/>
              </a:srgbClr>
            </a:outerShdw>
          </a:effectLst>
        </p:spPr>
      </p:pic>
      <p:sp>
        <p:nvSpPr>
          <p:cNvPr id="6" name="Shape 711"/>
          <p:cNvSpPr txBox="1"/>
          <p:nvPr/>
        </p:nvSpPr>
        <p:spPr>
          <a:xfrm>
            <a:off x="641659" y="955610"/>
            <a:ext cx="6958583" cy="505890"/>
          </a:xfrm>
          <a:prstGeom prst="rect">
            <a:avLst/>
          </a:prstGeom>
          <a:noFill/>
          <a:ln>
            <a:noFill/>
          </a:ln>
        </p:spPr>
        <p:txBody>
          <a:bodyPr spcFirstLastPara="1" wrap="square" lIns="68569" tIns="34275" rIns="68569" bIns="34275" anchor="t" anchorCtr="0">
            <a:noAutofit/>
          </a:bodyPr>
          <a:lstStyle/>
          <a:p>
            <a:r>
              <a:rPr lang="en-GB" sz="1800" dirty="0">
                <a:latin typeface="Calibri"/>
                <a:ea typeface="Calibri"/>
                <a:cs typeface="Calibri"/>
                <a:sym typeface="Calibri"/>
              </a:rPr>
              <a:t>Scalable process for logging in, developing, modifying and phasing out data standards</a:t>
            </a:r>
            <a:endParaRPr lang="nl-BE" sz="1800" dirty="0">
              <a:latin typeface="Calibri"/>
              <a:ea typeface="Calibri"/>
              <a:cs typeface="Calibri"/>
            </a:endParaRPr>
          </a:p>
        </p:txBody>
      </p:sp>
      <p:sp>
        <p:nvSpPr>
          <p:cNvPr id="5" name="Rechthoek 4">
            <a:extLst>
              <a:ext uri="{FF2B5EF4-FFF2-40B4-BE49-F238E27FC236}">
                <a16:creationId xmlns:a16="http://schemas.microsoft.com/office/drawing/2014/main" id="{D5CF7092-111A-4268-8C68-83BE54A76733}"/>
              </a:ext>
            </a:extLst>
          </p:cNvPr>
          <p:cNvSpPr/>
          <p:nvPr/>
        </p:nvSpPr>
        <p:spPr>
          <a:xfrm>
            <a:off x="591854" y="4142200"/>
            <a:ext cx="1659697" cy="9159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5" name="Afbeelding 15" descr="Afbeelding met schermafbeelding&#10;&#10;Beschrijving is gegenereerd met zeer hoge betrouwbaarheid">
            <a:extLst>
              <a:ext uri="{FF2B5EF4-FFF2-40B4-BE49-F238E27FC236}">
                <a16:creationId xmlns:a16="http://schemas.microsoft.com/office/drawing/2014/main" id="{9CECC374-6BBB-40D2-8FFC-77019EB4095C}"/>
              </a:ext>
            </a:extLst>
          </p:cNvPr>
          <p:cNvPicPr>
            <a:picLocks noChangeAspect="1"/>
          </p:cNvPicPr>
          <p:nvPr/>
        </p:nvPicPr>
        <p:blipFill>
          <a:blip r:embed="rId4"/>
          <a:stretch>
            <a:fillRect/>
          </a:stretch>
        </p:blipFill>
        <p:spPr>
          <a:xfrm>
            <a:off x="3503468" y="1849877"/>
            <a:ext cx="1911928" cy="2716632"/>
          </a:xfrm>
          <a:prstGeom prst="rect">
            <a:avLst/>
          </a:prstGeom>
          <a:ln>
            <a:noFill/>
          </a:ln>
          <a:effectLst>
            <a:outerShdw blurRad="292100" dist="139700" dir="2700000" algn="tl" rotWithShape="0">
              <a:srgbClr val="333333">
                <a:alpha val="65000"/>
              </a:srgbClr>
            </a:outerShdw>
          </a:effectLst>
        </p:spPr>
      </p:pic>
      <p:pic>
        <p:nvPicPr>
          <p:cNvPr id="13" name="Afbeelding 13">
            <a:extLst>
              <a:ext uri="{FF2B5EF4-FFF2-40B4-BE49-F238E27FC236}">
                <a16:creationId xmlns:a16="http://schemas.microsoft.com/office/drawing/2014/main" id="{387E6576-CBF0-4174-B567-D0253D8AE75A}"/>
              </a:ext>
            </a:extLst>
          </p:cNvPr>
          <p:cNvPicPr>
            <a:picLocks noChangeAspect="1"/>
          </p:cNvPicPr>
          <p:nvPr/>
        </p:nvPicPr>
        <p:blipFill>
          <a:blip r:embed="rId5"/>
          <a:stretch>
            <a:fillRect/>
          </a:stretch>
        </p:blipFill>
        <p:spPr>
          <a:xfrm>
            <a:off x="3139786" y="2089544"/>
            <a:ext cx="1903269" cy="2704889"/>
          </a:xfrm>
          <a:prstGeom prst="rect">
            <a:avLst/>
          </a:prstGeom>
          <a:ln>
            <a:noFill/>
          </a:ln>
          <a:effectLst>
            <a:outerShdw blurRad="292100" dist="139700" dir="2700000" algn="tl" rotWithShape="0">
              <a:srgbClr val="333333">
                <a:alpha val="65000"/>
              </a:srgbClr>
            </a:outerShdw>
          </a:effectLst>
        </p:spPr>
      </p:pic>
      <p:sp>
        <p:nvSpPr>
          <p:cNvPr id="10" name="Google Shape;242;g71eeb774cb_0_278">
            <a:extLst>
              <a:ext uri="{FF2B5EF4-FFF2-40B4-BE49-F238E27FC236}">
                <a16:creationId xmlns:a16="http://schemas.microsoft.com/office/drawing/2014/main" id="{E83AD729-600A-46D3-B123-0B500C92F1CF}"/>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Process and method</a:t>
            </a:r>
          </a:p>
        </p:txBody>
      </p:sp>
    </p:spTree>
    <p:extLst>
      <p:ext uri="{BB962C8B-B14F-4D97-AF65-F5344CB8AC3E}">
        <p14:creationId xmlns:p14="http://schemas.microsoft.com/office/powerpoint/2010/main" val="13167497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42;g71eeb774cb_0_278">
            <a:extLst>
              <a:ext uri="{FF2B5EF4-FFF2-40B4-BE49-F238E27FC236}">
                <a16:creationId xmlns:a16="http://schemas.microsoft.com/office/drawing/2014/main" id="{16B4A854-D3F1-4ECC-AD78-76418B2AEB2D}"/>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Overview of the planning</a:t>
            </a:r>
          </a:p>
        </p:txBody>
      </p:sp>
      <p:cxnSp>
        <p:nvCxnSpPr>
          <p:cNvPr id="42" name="Google Shape;580;p85"/>
          <p:cNvCxnSpPr/>
          <p:nvPr/>
        </p:nvCxnSpPr>
        <p:spPr>
          <a:xfrm>
            <a:off x="2350260" y="3281415"/>
            <a:ext cx="0" cy="313909"/>
          </a:xfrm>
          <a:prstGeom prst="straightConnector1">
            <a:avLst/>
          </a:prstGeom>
          <a:noFill/>
          <a:ln w="12700" cap="sq" cmpd="sng">
            <a:solidFill>
              <a:schemeClr val="tx2">
                <a:lumMod val="25000"/>
              </a:schemeClr>
            </a:solidFill>
            <a:prstDash val="solid"/>
            <a:round/>
            <a:headEnd type="diamond" w="med" len="med"/>
            <a:tailEnd type="none" w="sm" len="sm"/>
          </a:ln>
        </p:spPr>
      </p:cxnSp>
      <p:cxnSp>
        <p:nvCxnSpPr>
          <p:cNvPr id="43" name="Google Shape;580;p85"/>
          <p:cNvCxnSpPr/>
          <p:nvPr/>
        </p:nvCxnSpPr>
        <p:spPr>
          <a:xfrm>
            <a:off x="4055130" y="3171373"/>
            <a:ext cx="0" cy="512918"/>
          </a:xfrm>
          <a:prstGeom prst="straightConnector1">
            <a:avLst/>
          </a:prstGeom>
          <a:noFill/>
          <a:ln w="12700" cap="sq" cmpd="sng">
            <a:solidFill>
              <a:schemeClr val="tx2">
                <a:lumMod val="25000"/>
              </a:schemeClr>
            </a:solidFill>
            <a:prstDash val="solid"/>
            <a:round/>
            <a:headEnd type="diamond" w="med" len="med"/>
            <a:tailEnd type="none" w="sm" len="sm"/>
          </a:ln>
        </p:spPr>
      </p:cxnSp>
      <p:cxnSp>
        <p:nvCxnSpPr>
          <p:cNvPr id="44" name="Google Shape;553;p85"/>
          <p:cNvCxnSpPr/>
          <p:nvPr/>
        </p:nvCxnSpPr>
        <p:spPr>
          <a:xfrm>
            <a:off x="3215904" y="3800947"/>
            <a:ext cx="0" cy="292202"/>
          </a:xfrm>
          <a:prstGeom prst="straightConnector1">
            <a:avLst/>
          </a:prstGeom>
          <a:noFill/>
          <a:ln w="12700" cap="sq" cmpd="sng">
            <a:solidFill>
              <a:schemeClr val="tx2">
                <a:lumMod val="25000"/>
              </a:schemeClr>
            </a:solidFill>
            <a:prstDash val="solid"/>
            <a:round/>
            <a:headEnd type="none" w="sm" len="sm"/>
            <a:tailEnd type="diamond" w="med" len="med"/>
          </a:ln>
        </p:spPr>
      </p:cxnSp>
      <p:cxnSp>
        <p:nvCxnSpPr>
          <p:cNvPr id="45" name="Google Shape;551;p85"/>
          <p:cNvCxnSpPr/>
          <p:nvPr/>
        </p:nvCxnSpPr>
        <p:spPr>
          <a:xfrm>
            <a:off x="1781970" y="3849446"/>
            <a:ext cx="0" cy="487407"/>
          </a:xfrm>
          <a:prstGeom prst="straightConnector1">
            <a:avLst/>
          </a:prstGeom>
          <a:noFill/>
          <a:ln w="12700" cap="sq" cmpd="sng">
            <a:solidFill>
              <a:schemeClr val="tx2">
                <a:lumMod val="25000"/>
              </a:schemeClr>
            </a:solidFill>
            <a:prstDash val="solid"/>
            <a:round/>
            <a:headEnd type="none" w="sm" len="sm"/>
            <a:tailEnd type="diamond" w="med" len="med"/>
          </a:ln>
        </p:spPr>
      </p:cxnSp>
      <p:cxnSp>
        <p:nvCxnSpPr>
          <p:cNvPr id="46" name="Google Shape;553;p85"/>
          <p:cNvCxnSpPr/>
          <p:nvPr/>
        </p:nvCxnSpPr>
        <p:spPr>
          <a:xfrm flipH="1">
            <a:off x="4830071" y="3842589"/>
            <a:ext cx="1882" cy="423295"/>
          </a:xfrm>
          <a:prstGeom prst="straightConnector1">
            <a:avLst/>
          </a:prstGeom>
          <a:noFill/>
          <a:ln w="12700" cap="sq" cmpd="sng">
            <a:solidFill>
              <a:schemeClr val="tx2">
                <a:lumMod val="25000"/>
              </a:schemeClr>
            </a:solidFill>
            <a:prstDash val="solid"/>
            <a:round/>
            <a:headEnd type="none" w="sm" len="sm"/>
            <a:tailEnd type="diamond" w="med" len="med"/>
          </a:ln>
        </p:spPr>
      </p:cxnSp>
      <p:sp>
        <p:nvSpPr>
          <p:cNvPr id="47" name="Google Shape;563;p85"/>
          <p:cNvSpPr txBox="1"/>
          <p:nvPr/>
        </p:nvSpPr>
        <p:spPr>
          <a:xfrm>
            <a:off x="634002" y="3643361"/>
            <a:ext cx="893106" cy="22854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None/>
            </a:pPr>
            <a:r>
              <a:rPr lang="nl-BE" sz="1000" b="1" i="0" u="none" strike="noStrike" cap="none" dirty="0">
                <a:solidFill>
                  <a:schemeClr val="tx1"/>
                </a:solidFill>
                <a:latin typeface="+mj-lt"/>
                <a:ea typeface="Arial"/>
                <a:cs typeface="Arial"/>
                <a:sym typeface="Arial"/>
              </a:rPr>
              <a:t>December</a:t>
            </a:r>
          </a:p>
        </p:txBody>
      </p:sp>
      <p:sp>
        <p:nvSpPr>
          <p:cNvPr id="48" name="Google Shape;574;p85"/>
          <p:cNvSpPr/>
          <p:nvPr/>
        </p:nvSpPr>
        <p:spPr>
          <a:xfrm rot="5400000">
            <a:off x="8667475" y="3679606"/>
            <a:ext cx="410027" cy="155284"/>
          </a:xfrm>
          <a:prstGeom prst="triangle">
            <a:avLst>
              <a:gd name="adj" fmla="val 50000"/>
            </a:avLst>
          </a:prstGeom>
          <a:solidFill>
            <a:schemeClr val="tx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lang="nl-BE" sz="1600" b="0" i="0" u="none" strike="noStrike" cap="none" dirty="0">
              <a:solidFill>
                <a:schemeClr val="tx1"/>
              </a:solidFill>
              <a:latin typeface="Flanders Art Sans" panose="00000500000000000000" pitchFamily="50" charset="0"/>
              <a:ea typeface="Arial"/>
              <a:cs typeface="Arial"/>
              <a:sym typeface="Arial"/>
            </a:endParaRPr>
          </a:p>
        </p:txBody>
      </p:sp>
      <p:cxnSp>
        <p:nvCxnSpPr>
          <p:cNvPr id="49" name="Google Shape;575;p85"/>
          <p:cNvCxnSpPr/>
          <p:nvPr/>
        </p:nvCxnSpPr>
        <p:spPr>
          <a:xfrm>
            <a:off x="1184091" y="3116532"/>
            <a:ext cx="2947" cy="526445"/>
          </a:xfrm>
          <a:prstGeom prst="straightConnector1">
            <a:avLst/>
          </a:prstGeom>
          <a:noFill/>
          <a:ln w="12700" cap="sq" cmpd="sng">
            <a:solidFill>
              <a:schemeClr val="tx2">
                <a:lumMod val="25000"/>
              </a:schemeClr>
            </a:solidFill>
            <a:prstDash val="solid"/>
            <a:round/>
            <a:headEnd type="diamond" w="med" len="med"/>
            <a:tailEnd type="none" w="sm" len="sm"/>
          </a:ln>
        </p:spPr>
      </p:cxnSp>
      <p:cxnSp>
        <p:nvCxnSpPr>
          <p:cNvPr id="50" name="Google Shape;580;p85"/>
          <p:cNvCxnSpPr/>
          <p:nvPr/>
        </p:nvCxnSpPr>
        <p:spPr>
          <a:xfrm flipH="1">
            <a:off x="5488728" y="3065982"/>
            <a:ext cx="0" cy="627818"/>
          </a:xfrm>
          <a:prstGeom prst="straightConnector1">
            <a:avLst/>
          </a:prstGeom>
          <a:noFill/>
          <a:ln w="12700" cap="sq" cmpd="sng">
            <a:solidFill>
              <a:schemeClr val="tx2">
                <a:lumMod val="25000"/>
              </a:schemeClr>
            </a:solidFill>
            <a:prstDash val="solid"/>
            <a:round/>
            <a:headEnd type="diamond" w="med" len="med"/>
            <a:tailEnd type="none" w="sm" len="sm"/>
          </a:ln>
        </p:spPr>
      </p:cxnSp>
      <p:cxnSp>
        <p:nvCxnSpPr>
          <p:cNvPr id="51" name="Google Shape;582;p85"/>
          <p:cNvCxnSpPr/>
          <p:nvPr/>
        </p:nvCxnSpPr>
        <p:spPr>
          <a:xfrm>
            <a:off x="8330178" y="3171373"/>
            <a:ext cx="0" cy="476877"/>
          </a:xfrm>
          <a:prstGeom prst="straightConnector1">
            <a:avLst/>
          </a:prstGeom>
          <a:noFill/>
          <a:ln w="12700" cap="sq" cmpd="sng">
            <a:solidFill>
              <a:schemeClr val="tx2">
                <a:lumMod val="25000"/>
              </a:schemeClr>
            </a:solidFill>
            <a:prstDash val="solid"/>
            <a:round/>
            <a:headEnd type="diamond" w="med" len="med"/>
            <a:tailEnd type="none" w="sm" len="sm"/>
          </a:ln>
        </p:spPr>
      </p:cxnSp>
      <p:sp>
        <p:nvSpPr>
          <p:cNvPr id="52" name="Google Shape;562;p85"/>
          <p:cNvSpPr txBox="1"/>
          <p:nvPr/>
        </p:nvSpPr>
        <p:spPr>
          <a:xfrm>
            <a:off x="1527831" y="3648250"/>
            <a:ext cx="903998" cy="227771"/>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None/>
            </a:pPr>
            <a:r>
              <a:rPr lang="nl-BE" sz="1000" b="1" dirty="0" err="1">
                <a:solidFill>
                  <a:schemeClr val="bg1"/>
                </a:solidFill>
                <a:latin typeface="+mj-lt"/>
              </a:rPr>
              <a:t>January</a:t>
            </a:r>
            <a:endParaRPr lang="nl-BE" sz="1000" b="1" i="0" u="none" strike="noStrike" cap="none" dirty="0">
              <a:solidFill>
                <a:schemeClr val="bg1"/>
              </a:solidFill>
              <a:latin typeface="+mj-lt"/>
              <a:sym typeface="Arial"/>
            </a:endParaRPr>
          </a:p>
        </p:txBody>
      </p:sp>
      <p:sp>
        <p:nvSpPr>
          <p:cNvPr id="53" name="Google Shape;563;p85"/>
          <p:cNvSpPr txBox="1"/>
          <p:nvPr/>
        </p:nvSpPr>
        <p:spPr>
          <a:xfrm>
            <a:off x="2427923" y="3648250"/>
            <a:ext cx="903998" cy="227771"/>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None/>
            </a:pPr>
            <a:r>
              <a:rPr lang="nl-BE" sz="1000" b="1" i="0" u="none" strike="noStrike" cap="none" dirty="0" err="1">
                <a:solidFill>
                  <a:schemeClr val="tx1"/>
                </a:solidFill>
                <a:latin typeface="+mj-lt"/>
                <a:ea typeface="Arial"/>
                <a:cs typeface="Arial"/>
                <a:sym typeface="Arial"/>
              </a:rPr>
              <a:t>February</a:t>
            </a:r>
            <a:endParaRPr lang="nl-BE" sz="1000" b="1" i="0" u="none" strike="noStrike" cap="none" dirty="0">
              <a:solidFill>
                <a:schemeClr val="tx1"/>
              </a:solidFill>
              <a:latin typeface="+mj-lt"/>
              <a:ea typeface="Arial"/>
              <a:cs typeface="Arial"/>
              <a:sym typeface="Arial"/>
            </a:endParaRPr>
          </a:p>
        </p:txBody>
      </p:sp>
      <p:sp>
        <p:nvSpPr>
          <p:cNvPr id="54" name="Google Shape;562;p85"/>
          <p:cNvSpPr txBox="1"/>
          <p:nvPr/>
        </p:nvSpPr>
        <p:spPr>
          <a:xfrm>
            <a:off x="3332704" y="3648654"/>
            <a:ext cx="903998" cy="227771"/>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None/>
            </a:pPr>
            <a:r>
              <a:rPr lang="nl-BE" sz="1000" b="1" dirty="0" err="1">
                <a:solidFill>
                  <a:schemeClr val="bg1"/>
                </a:solidFill>
                <a:latin typeface="+mj-lt"/>
              </a:rPr>
              <a:t>March</a:t>
            </a:r>
            <a:endParaRPr lang="nl-BE" sz="1000" b="1" i="0" u="none" strike="noStrike" cap="none" dirty="0">
              <a:solidFill>
                <a:schemeClr val="bg1"/>
              </a:solidFill>
              <a:latin typeface="+mj-lt"/>
              <a:sym typeface="Arial"/>
            </a:endParaRPr>
          </a:p>
        </p:txBody>
      </p:sp>
      <p:sp>
        <p:nvSpPr>
          <p:cNvPr id="55" name="Google Shape;563;p85"/>
          <p:cNvSpPr txBox="1"/>
          <p:nvPr/>
        </p:nvSpPr>
        <p:spPr>
          <a:xfrm>
            <a:off x="4232796" y="3648654"/>
            <a:ext cx="903998" cy="227771"/>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None/>
            </a:pPr>
            <a:r>
              <a:rPr lang="nl-BE" sz="1000" b="1" i="0" u="none" strike="noStrike" cap="none" dirty="0">
                <a:solidFill>
                  <a:schemeClr val="tx1"/>
                </a:solidFill>
                <a:latin typeface="+mj-lt"/>
                <a:ea typeface="Arial"/>
                <a:cs typeface="Arial"/>
                <a:sym typeface="Arial"/>
              </a:rPr>
              <a:t>April</a:t>
            </a:r>
          </a:p>
        </p:txBody>
      </p:sp>
      <p:sp>
        <p:nvSpPr>
          <p:cNvPr id="56" name="Google Shape;562;p85"/>
          <p:cNvSpPr txBox="1"/>
          <p:nvPr/>
        </p:nvSpPr>
        <p:spPr>
          <a:xfrm>
            <a:off x="5139072" y="3646637"/>
            <a:ext cx="903998" cy="227771"/>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None/>
            </a:pPr>
            <a:r>
              <a:rPr lang="nl-BE" sz="1000" b="1" dirty="0">
                <a:solidFill>
                  <a:schemeClr val="bg1"/>
                </a:solidFill>
                <a:latin typeface="+mj-lt"/>
              </a:rPr>
              <a:t>May</a:t>
            </a:r>
            <a:endParaRPr lang="nl-BE" sz="1000" b="1" i="0" u="none" strike="noStrike" cap="none" dirty="0">
              <a:solidFill>
                <a:schemeClr val="bg1"/>
              </a:solidFill>
              <a:latin typeface="+mj-lt"/>
              <a:sym typeface="Arial"/>
            </a:endParaRPr>
          </a:p>
        </p:txBody>
      </p:sp>
      <p:sp>
        <p:nvSpPr>
          <p:cNvPr id="57" name="Google Shape;563;p85"/>
          <p:cNvSpPr txBox="1"/>
          <p:nvPr/>
        </p:nvSpPr>
        <p:spPr>
          <a:xfrm>
            <a:off x="6039164" y="3646637"/>
            <a:ext cx="903998" cy="227771"/>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None/>
            </a:pPr>
            <a:r>
              <a:rPr lang="nl-BE" sz="1000" b="1" i="0" u="none" strike="noStrike" cap="none" dirty="0" err="1">
                <a:solidFill>
                  <a:schemeClr val="tx1"/>
                </a:solidFill>
                <a:latin typeface="+mj-lt"/>
                <a:ea typeface="Arial"/>
                <a:cs typeface="Arial"/>
                <a:sym typeface="Arial"/>
              </a:rPr>
              <a:t>June</a:t>
            </a:r>
            <a:endParaRPr lang="nl-BE" sz="1000" b="1" i="0" u="none" strike="noStrike" cap="none" dirty="0">
              <a:solidFill>
                <a:schemeClr val="tx1"/>
              </a:solidFill>
              <a:latin typeface="+mj-lt"/>
              <a:ea typeface="Arial"/>
              <a:cs typeface="Arial"/>
              <a:sym typeface="Arial"/>
            </a:endParaRPr>
          </a:p>
        </p:txBody>
      </p:sp>
      <p:sp>
        <p:nvSpPr>
          <p:cNvPr id="58" name="Google Shape;562;p85"/>
          <p:cNvSpPr txBox="1"/>
          <p:nvPr/>
        </p:nvSpPr>
        <p:spPr>
          <a:xfrm>
            <a:off x="6939318" y="3644130"/>
            <a:ext cx="903998" cy="227771"/>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None/>
            </a:pPr>
            <a:r>
              <a:rPr lang="nl-BE" sz="1000" b="1" dirty="0" err="1">
                <a:solidFill>
                  <a:schemeClr val="bg1"/>
                </a:solidFill>
                <a:latin typeface="+mj-lt"/>
              </a:rPr>
              <a:t>July</a:t>
            </a:r>
            <a:endParaRPr lang="nl-BE" sz="1000" b="1" i="0" u="none" strike="noStrike" cap="none" dirty="0">
              <a:solidFill>
                <a:schemeClr val="bg1"/>
              </a:solidFill>
              <a:latin typeface="+mj-lt"/>
              <a:sym typeface="Arial"/>
            </a:endParaRPr>
          </a:p>
        </p:txBody>
      </p:sp>
      <p:sp>
        <p:nvSpPr>
          <p:cNvPr id="59" name="Google Shape;587;p85"/>
          <p:cNvSpPr txBox="1"/>
          <p:nvPr/>
        </p:nvSpPr>
        <p:spPr>
          <a:xfrm>
            <a:off x="628651" y="2714618"/>
            <a:ext cx="1108762" cy="38528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nl-BE" sz="1050" b="1" dirty="0">
                <a:solidFill>
                  <a:schemeClr val="tx1"/>
                </a:solidFill>
                <a:sym typeface="Arial"/>
              </a:rPr>
              <a:t>Business Workshop</a:t>
            </a:r>
            <a:endParaRPr lang="nl-BE" sz="500" b="1" dirty="0">
              <a:solidFill>
                <a:schemeClr val="tx1"/>
              </a:solidFill>
              <a:sym typeface="Arial"/>
            </a:endParaRPr>
          </a:p>
        </p:txBody>
      </p:sp>
      <p:sp>
        <p:nvSpPr>
          <p:cNvPr id="60" name="Google Shape;587;p85"/>
          <p:cNvSpPr txBox="1"/>
          <p:nvPr/>
        </p:nvSpPr>
        <p:spPr>
          <a:xfrm>
            <a:off x="1220166" y="4412036"/>
            <a:ext cx="1108762" cy="38528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nl-BE" sz="1050" b="1" dirty="0" err="1">
                <a:solidFill>
                  <a:schemeClr val="tx1"/>
                </a:solidFill>
                <a:sym typeface="Arial"/>
              </a:rPr>
              <a:t>Thematic</a:t>
            </a:r>
            <a:r>
              <a:rPr lang="nl-BE" sz="1050" b="1" dirty="0">
                <a:solidFill>
                  <a:schemeClr val="tx1"/>
                </a:solidFill>
                <a:sym typeface="Arial"/>
              </a:rPr>
              <a:t> Workshop</a:t>
            </a:r>
            <a:endParaRPr lang="nl-BE" sz="500" b="1" dirty="0">
              <a:solidFill>
                <a:schemeClr val="tx1"/>
              </a:solidFill>
              <a:sym typeface="Arial"/>
            </a:endParaRPr>
          </a:p>
        </p:txBody>
      </p:sp>
      <p:sp>
        <p:nvSpPr>
          <p:cNvPr id="61" name="Google Shape;587;p85"/>
          <p:cNvSpPr txBox="1"/>
          <p:nvPr/>
        </p:nvSpPr>
        <p:spPr>
          <a:xfrm>
            <a:off x="1795879" y="2863570"/>
            <a:ext cx="1108762" cy="22799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nl-BE" sz="1050" b="1" dirty="0" err="1">
                <a:solidFill>
                  <a:schemeClr val="tx1"/>
                </a:solidFill>
                <a:sym typeface="Arial"/>
              </a:rPr>
              <a:t>Thematic</a:t>
            </a:r>
            <a:r>
              <a:rPr lang="nl-BE" sz="1050" b="1" dirty="0">
                <a:solidFill>
                  <a:schemeClr val="tx1"/>
                </a:solidFill>
                <a:sym typeface="Arial"/>
              </a:rPr>
              <a:t> Workshop</a:t>
            </a:r>
            <a:endParaRPr lang="nl-BE" sz="500" b="1" dirty="0">
              <a:solidFill>
                <a:schemeClr val="tx1"/>
              </a:solidFill>
              <a:sym typeface="Arial"/>
            </a:endParaRPr>
          </a:p>
        </p:txBody>
      </p:sp>
      <p:sp>
        <p:nvSpPr>
          <p:cNvPr id="62" name="Google Shape;587;p85"/>
          <p:cNvSpPr txBox="1"/>
          <p:nvPr/>
        </p:nvSpPr>
        <p:spPr>
          <a:xfrm>
            <a:off x="2661523" y="4170505"/>
            <a:ext cx="1108762" cy="38528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nl-BE" sz="1050" b="1" dirty="0" err="1">
                <a:solidFill>
                  <a:schemeClr val="tx1"/>
                </a:solidFill>
                <a:sym typeface="Arial"/>
              </a:rPr>
              <a:t>Thematic</a:t>
            </a:r>
            <a:r>
              <a:rPr lang="nl-BE" sz="1050" b="1" dirty="0">
                <a:solidFill>
                  <a:schemeClr val="tx1"/>
                </a:solidFill>
                <a:sym typeface="Arial"/>
              </a:rPr>
              <a:t> Workshop</a:t>
            </a:r>
            <a:endParaRPr lang="nl-BE" sz="500" b="1" dirty="0">
              <a:solidFill>
                <a:schemeClr val="tx1"/>
              </a:solidFill>
              <a:sym typeface="Arial"/>
            </a:endParaRPr>
          </a:p>
        </p:txBody>
      </p:sp>
      <p:sp>
        <p:nvSpPr>
          <p:cNvPr id="63" name="Google Shape;587;p85"/>
          <p:cNvSpPr txBox="1"/>
          <p:nvPr/>
        </p:nvSpPr>
        <p:spPr>
          <a:xfrm>
            <a:off x="3500749" y="2775294"/>
            <a:ext cx="1108762" cy="38528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nl-BE" sz="1050" b="1" dirty="0" err="1">
                <a:solidFill>
                  <a:schemeClr val="tx1"/>
                </a:solidFill>
                <a:sym typeface="Arial"/>
              </a:rPr>
              <a:t>Thematic</a:t>
            </a:r>
            <a:r>
              <a:rPr lang="nl-BE" sz="1050" b="1" dirty="0">
                <a:solidFill>
                  <a:schemeClr val="tx1"/>
                </a:solidFill>
                <a:sym typeface="Arial"/>
              </a:rPr>
              <a:t> Workshop</a:t>
            </a:r>
            <a:endParaRPr lang="nl-BE" sz="500" b="1" dirty="0">
              <a:solidFill>
                <a:schemeClr val="tx1"/>
              </a:solidFill>
              <a:sym typeface="Arial"/>
            </a:endParaRPr>
          </a:p>
        </p:txBody>
      </p:sp>
      <p:sp>
        <p:nvSpPr>
          <p:cNvPr id="64" name="Google Shape;587;p85"/>
          <p:cNvSpPr txBox="1"/>
          <p:nvPr/>
        </p:nvSpPr>
        <p:spPr>
          <a:xfrm>
            <a:off x="4273770" y="4339012"/>
            <a:ext cx="1108762" cy="38528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nl-BE" sz="1050" b="1" dirty="0" err="1">
                <a:solidFill>
                  <a:schemeClr val="tx1"/>
                </a:solidFill>
                <a:sym typeface="Arial"/>
              </a:rPr>
              <a:t>Thematic</a:t>
            </a:r>
            <a:r>
              <a:rPr lang="nl-BE" sz="1050" b="1" dirty="0">
                <a:solidFill>
                  <a:schemeClr val="tx1"/>
                </a:solidFill>
                <a:sym typeface="Arial"/>
              </a:rPr>
              <a:t> Workshop</a:t>
            </a:r>
            <a:endParaRPr lang="nl-BE" sz="500" b="1" dirty="0">
              <a:solidFill>
                <a:schemeClr val="tx1"/>
              </a:solidFill>
              <a:sym typeface="Arial"/>
            </a:endParaRPr>
          </a:p>
        </p:txBody>
      </p:sp>
      <p:sp>
        <p:nvSpPr>
          <p:cNvPr id="65" name="Google Shape;587;p85"/>
          <p:cNvSpPr txBox="1"/>
          <p:nvPr/>
        </p:nvSpPr>
        <p:spPr>
          <a:xfrm>
            <a:off x="4930402" y="2647704"/>
            <a:ext cx="1108762" cy="38528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nl-BE" sz="1050" b="1" dirty="0">
                <a:solidFill>
                  <a:schemeClr val="tx1"/>
                </a:solidFill>
                <a:sym typeface="Arial"/>
              </a:rPr>
              <a:t>Start Public review</a:t>
            </a:r>
            <a:endParaRPr lang="nl-BE" sz="500" b="1" dirty="0">
              <a:solidFill>
                <a:schemeClr val="tx1"/>
              </a:solidFill>
              <a:sym typeface="Arial"/>
            </a:endParaRPr>
          </a:p>
        </p:txBody>
      </p:sp>
      <p:sp>
        <p:nvSpPr>
          <p:cNvPr id="66" name="Google Shape;587;p85"/>
          <p:cNvSpPr txBox="1"/>
          <p:nvPr/>
        </p:nvSpPr>
        <p:spPr>
          <a:xfrm>
            <a:off x="7792132" y="2714618"/>
            <a:ext cx="1108762" cy="38528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nl-BE" sz="1050" b="1" dirty="0">
                <a:solidFill>
                  <a:schemeClr val="tx1"/>
                </a:solidFill>
                <a:sym typeface="Arial"/>
              </a:rPr>
              <a:t>End Public review</a:t>
            </a:r>
            <a:endParaRPr lang="nl-BE" sz="500" b="1" dirty="0">
              <a:solidFill>
                <a:schemeClr val="tx1"/>
              </a:solidFill>
              <a:sym typeface="Arial"/>
            </a:endParaRPr>
          </a:p>
        </p:txBody>
      </p:sp>
      <p:sp>
        <p:nvSpPr>
          <p:cNvPr id="67" name="Left Brace 66"/>
          <p:cNvSpPr/>
          <p:nvPr/>
        </p:nvSpPr>
        <p:spPr>
          <a:xfrm rot="16200000">
            <a:off x="6865300" y="2555130"/>
            <a:ext cx="104641" cy="2857784"/>
          </a:xfrm>
          <a:prstGeom prst="leftBrace">
            <a:avLst/>
          </a:prstGeom>
          <a:ln/>
        </p:spPr>
        <p:style>
          <a:lnRef idx="1">
            <a:schemeClr val="dk1"/>
          </a:lnRef>
          <a:fillRef idx="0">
            <a:schemeClr val="dk1"/>
          </a:fillRef>
          <a:effectRef idx="0">
            <a:schemeClr val="dk1"/>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nl-BE" sz="1800" b="0" i="0" u="none" strike="noStrike" cap="none" spc="0" normalizeH="0" baseline="0">
              <a:ln>
                <a:noFill/>
              </a:ln>
              <a:solidFill>
                <a:srgbClr val="000000"/>
              </a:solidFill>
              <a:effectLst/>
              <a:uFillTx/>
            </a:endParaRPr>
          </a:p>
        </p:txBody>
      </p:sp>
      <p:sp>
        <p:nvSpPr>
          <p:cNvPr id="68" name="Google Shape;587;p85"/>
          <p:cNvSpPr txBox="1"/>
          <p:nvPr/>
        </p:nvSpPr>
        <p:spPr>
          <a:xfrm>
            <a:off x="6148595" y="4116042"/>
            <a:ext cx="1643537" cy="38528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nl-BE" sz="1100" dirty="0" err="1">
                <a:solidFill>
                  <a:schemeClr val="tx1"/>
                </a:solidFill>
                <a:sym typeface="Arial"/>
              </a:rPr>
              <a:t>Implementation</a:t>
            </a:r>
            <a:r>
              <a:rPr lang="nl-BE" sz="1100" dirty="0">
                <a:solidFill>
                  <a:schemeClr val="tx1"/>
                </a:solidFill>
                <a:sym typeface="Arial"/>
              </a:rPr>
              <a:t> of draft </a:t>
            </a:r>
            <a:r>
              <a:rPr lang="nl-BE" sz="1100" dirty="0" err="1">
                <a:solidFill>
                  <a:schemeClr val="tx1"/>
                </a:solidFill>
                <a:sym typeface="Arial"/>
              </a:rPr>
              <a:t>specification</a:t>
            </a:r>
            <a:endParaRPr lang="nl-BE" sz="1100" dirty="0">
              <a:solidFill>
                <a:schemeClr val="tx1"/>
              </a:solidFill>
              <a:sym typeface="Arial"/>
            </a:endParaRPr>
          </a:p>
        </p:txBody>
      </p:sp>
      <p:sp>
        <p:nvSpPr>
          <p:cNvPr id="69" name="Google Shape;561;p85"/>
          <p:cNvSpPr/>
          <p:nvPr/>
        </p:nvSpPr>
        <p:spPr>
          <a:xfrm>
            <a:off x="628651" y="3427673"/>
            <a:ext cx="1709695" cy="225062"/>
          </a:xfrm>
          <a:prstGeom prst="rect">
            <a:avLst/>
          </a:prstGeom>
          <a:solidFill>
            <a:schemeClr val="tx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nl-BE" sz="1600" b="0" i="0" u="none" strike="noStrike" cap="none" dirty="0">
                <a:solidFill>
                  <a:schemeClr val="bg1"/>
                </a:solidFill>
                <a:latin typeface="Flanders Art Sans" panose="00000500000000000000" pitchFamily="50" charset="0"/>
                <a:ea typeface="Arial"/>
                <a:cs typeface="Arial"/>
                <a:sym typeface="Arial"/>
              </a:rPr>
              <a:t>2020</a:t>
            </a:r>
          </a:p>
        </p:txBody>
      </p:sp>
      <p:sp>
        <p:nvSpPr>
          <p:cNvPr id="70" name="Google Shape;561;p85"/>
          <p:cNvSpPr/>
          <p:nvPr/>
        </p:nvSpPr>
        <p:spPr>
          <a:xfrm>
            <a:off x="2340888" y="3428933"/>
            <a:ext cx="6315222" cy="218913"/>
          </a:xfrm>
          <a:prstGeom prst="rect">
            <a:avLst/>
          </a:prstGeom>
          <a:solidFill>
            <a:schemeClr val="tx1">
              <a:lumMod val="60000"/>
              <a:lumOff val="4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nl-BE" sz="1600" b="0" i="0" u="none" strike="noStrike" cap="none" dirty="0">
                <a:solidFill>
                  <a:schemeClr val="bg1"/>
                </a:solidFill>
                <a:latin typeface="Flanders Art Sans" panose="00000500000000000000" pitchFamily="50" charset="0"/>
                <a:ea typeface="Arial"/>
                <a:cs typeface="Arial"/>
                <a:sym typeface="Arial"/>
              </a:rPr>
              <a:t>2021</a:t>
            </a:r>
          </a:p>
        </p:txBody>
      </p:sp>
      <p:sp>
        <p:nvSpPr>
          <p:cNvPr id="71" name="Google Shape;563;p85"/>
          <p:cNvSpPr txBox="1"/>
          <p:nvPr/>
        </p:nvSpPr>
        <p:spPr>
          <a:xfrm>
            <a:off x="7841426" y="3648250"/>
            <a:ext cx="814683" cy="227771"/>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None/>
            </a:pPr>
            <a:r>
              <a:rPr lang="nl-BE" sz="1000" b="1" i="0" u="none" strike="noStrike" cap="none" dirty="0">
                <a:solidFill>
                  <a:schemeClr val="tx1"/>
                </a:solidFill>
                <a:latin typeface="+mj-lt"/>
                <a:ea typeface="Arial"/>
                <a:cs typeface="Arial"/>
                <a:sym typeface="Arial"/>
              </a:rPr>
              <a:t>August</a:t>
            </a:r>
          </a:p>
        </p:txBody>
      </p:sp>
      <p:sp>
        <p:nvSpPr>
          <p:cNvPr id="73" name="Down Arrow 72"/>
          <p:cNvSpPr/>
          <p:nvPr/>
        </p:nvSpPr>
        <p:spPr>
          <a:xfrm>
            <a:off x="1094512" y="2278234"/>
            <a:ext cx="179157" cy="3516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4" name="Google Shape;587;p85"/>
          <p:cNvSpPr txBox="1"/>
          <p:nvPr/>
        </p:nvSpPr>
        <p:spPr>
          <a:xfrm>
            <a:off x="628651" y="2086241"/>
            <a:ext cx="1108762" cy="23429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nl-BE" sz="1050" dirty="0">
                <a:solidFill>
                  <a:schemeClr val="tx1"/>
                </a:solidFill>
                <a:sym typeface="Arial"/>
              </a:rPr>
              <a:t>Today</a:t>
            </a:r>
            <a:endParaRPr lang="nl-BE" sz="500" dirty="0">
              <a:solidFill>
                <a:schemeClr val="tx1"/>
              </a:solidFill>
              <a:sym typeface="Arial"/>
            </a:endParaRPr>
          </a:p>
        </p:txBody>
      </p:sp>
      <p:sp>
        <p:nvSpPr>
          <p:cNvPr id="75" name="Google Shape;240;g71eeb774cb_0_278">
            <a:extLst>
              <a:ext uri="{FF2B5EF4-FFF2-40B4-BE49-F238E27FC236}">
                <a16:creationId xmlns:a16="http://schemas.microsoft.com/office/drawing/2014/main" id="{C312E5B0-C859-41AC-9261-911464F04F10}"/>
              </a:ext>
            </a:extLst>
          </p:cNvPr>
          <p:cNvSpPr txBox="1">
            <a:spLocks/>
          </p:cNvSpPr>
          <p:nvPr/>
        </p:nvSpPr>
        <p:spPr>
          <a:xfrm>
            <a:off x="628650" y="1197769"/>
            <a:ext cx="7886700" cy="842518"/>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nl-NL" sz="1800" dirty="0">
                <a:latin typeface="FlandersArtSans-Regular" panose="00000500000000000000" pitchFamily="2" charset="0"/>
              </a:rPr>
              <a:t>Start date: December 1st, 2020</a:t>
            </a:r>
          </a:p>
          <a:p>
            <a:pPr marL="285750" indent="-285750">
              <a:buFont typeface="Arial" panose="020B0604020202020204" pitchFamily="34" charset="0"/>
              <a:buChar char="•"/>
            </a:pPr>
            <a:r>
              <a:rPr lang="nl-NL" sz="1800" dirty="0">
                <a:latin typeface="FlandersArtSans-Regular" panose="00000500000000000000" pitchFamily="2" charset="0"/>
              </a:rPr>
              <a:t>Timing: 9 months</a:t>
            </a:r>
          </a:p>
          <a:p>
            <a:pPr lvl="1">
              <a:buFont typeface="Arial"/>
              <a:buChar char="○"/>
            </a:pPr>
            <a:endParaRPr lang="nl-NL" sz="1800" dirty="0"/>
          </a:p>
        </p:txBody>
      </p:sp>
    </p:spTree>
    <p:extLst>
      <p:ext uri="{BB962C8B-B14F-4D97-AF65-F5344CB8AC3E}">
        <p14:creationId xmlns:p14="http://schemas.microsoft.com/office/powerpoint/2010/main" val="42045450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b="1" dirty="0">
                <a:solidFill>
                  <a:schemeClr val="accent6">
                    <a:lumMod val="50000"/>
                  </a:schemeClr>
                </a:solidFill>
                <a:ea typeface="+mn-lt"/>
                <a:cs typeface="+mn-lt"/>
              </a:rPr>
              <a:t>Inspiration</a:t>
            </a:r>
            <a:endParaRPr lang="nl-NL" dirty="0">
              <a:solidFill>
                <a:schemeClr val="accent6">
                  <a:lumMod val="50000"/>
                </a:schemeClr>
              </a:solidFill>
            </a:endParaRPr>
          </a:p>
          <a:p>
            <a:endParaRPr lang="en-US" dirty="0"/>
          </a:p>
        </p:txBody>
      </p:sp>
      <p:sp>
        <p:nvSpPr>
          <p:cNvPr id="4" name="Subtitle 1"/>
          <p:cNvSpPr>
            <a:spLocks noGrp="1"/>
          </p:cNvSpPr>
          <p:nvPr>
            <p:ph type="subTitle" idx="1"/>
          </p:nvPr>
        </p:nvSpPr>
        <p:spPr>
          <a:xfrm>
            <a:off x="1813994" y="3848751"/>
            <a:ext cx="6858000" cy="1241822"/>
          </a:xfrm>
        </p:spPr>
        <p:txBody>
          <a:bodyPr>
            <a:normAutofit/>
          </a:bodyPr>
          <a:lstStyle/>
          <a:p>
            <a:endParaRPr lang="en-US" sz="1400" dirty="0">
              <a:solidFill>
                <a:schemeClr val="accent6">
                  <a:lumMod val="50000"/>
                </a:schemeClr>
              </a:solidFill>
            </a:endParaRPr>
          </a:p>
        </p:txBody>
      </p:sp>
      <p:sp>
        <p:nvSpPr>
          <p:cNvPr id="6" name="Rechthoek 5">
            <a:extLst>
              <a:ext uri="{FF2B5EF4-FFF2-40B4-BE49-F238E27FC236}">
                <a16:creationId xmlns:a16="http://schemas.microsoft.com/office/drawing/2014/main" id="{17626EFE-F012-49A8-B625-9E91790C0110}"/>
              </a:ext>
            </a:extLst>
          </p:cNvPr>
          <p:cNvSpPr/>
          <p:nvPr/>
        </p:nvSpPr>
        <p:spPr>
          <a:xfrm>
            <a:off x="-3133" y="782"/>
            <a:ext cx="328808"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8635721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40;g71eeb774cb_0_278">
            <a:extLst>
              <a:ext uri="{FF2B5EF4-FFF2-40B4-BE49-F238E27FC236}">
                <a16:creationId xmlns:a16="http://schemas.microsoft.com/office/drawing/2014/main" id="{C312E5B0-C859-41AC-9261-911464F04F10}"/>
              </a:ext>
            </a:extLst>
          </p:cNvPr>
          <p:cNvSpPr txBox="1">
            <a:spLocks/>
          </p:cNvSpPr>
          <p:nvPr/>
        </p:nvSpPr>
        <p:spPr>
          <a:xfrm>
            <a:off x="628650" y="1498403"/>
            <a:ext cx="7886700" cy="2962766"/>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endParaRPr lang="nl-NL" sz="1800" dirty="0">
              <a:latin typeface="FlandersArtSans-Regular" panose="00000500000000000000" pitchFamily="2" charset="0"/>
            </a:endParaRPr>
          </a:p>
          <a:p>
            <a:pPr lvl="1">
              <a:buFont typeface="Arial"/>
              <a:buChar char="○"/>
            </a:pPr>
            <a:endParaRPr lang="nl-NL" sz="1800" dirty="0"/>
          </a:p>
        </p:txBody>
      </p:sp>
      <p:sp>
        <p:nvSpPr>
          <p:cNvPr id="3" name="Google Shape;242;g71eeb774cb_0_278">
            <a:extLst>
              <a:ext uri="{FF2B5EF4-FFF2-40B4-BE49-F238E27FC236}">
                <a16:creationId xmlns:a16="http://schemas.microsoft.com/office/drawing/2014/main" id="{16B4A854-D3F1-4ECC-AD78-76418B2AEB2D}"/>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Existing standards – SSN/SOSA</a:t>
            </a:r>
          </a:p>
        </p:txBody>
      </p:sp>
      <p:pic>
        <p:nvPicPr>
          <p:cNvPr id="11" name="Picture 10"/>
          <p:cNvPicPr>
            <a:picLocks noChangeAspect="1"/>
          </p:cNvPicPr>
          <p:nvPr/>
        </p:nvPicPr>
        <p:blipFill>
          <a:blip r:embed="rId2"/>
          <a:stretch>
            <a:fillRect/>
          </a:stretch>
        </p:blipFill>
        <p:spPr>
          <a:xfrm>
            <a:off x="828675" y="774994"/>
            <a:ext cx="7686675" cy="3686175"/>
          </a:xfrm>
          <a:prstGeom prst="rect">
            <a:avLst/>
          </a:prstGeom>
        </p:spPr>
      </p:pic>
      <p:sp>
        <p:nvSpPr>
          <p:cNvPr id="12" name="Rectangle 11"/>
          <p:cNvSpPr/>
          <p:nvPr/>
        </p:nvSpPr>
        <p:spPr>
          <a:xfrm>
            <a:off x="3221134" y="4639725"/>
            <a:ext cx="2951449" cy="307777"/>
          </a:xfrm>
          <a:prstGeom prst="rect">
            <a:avLst/>
          </a:prstGeom>
        </p:spPr>
        <p:txBody>
          <a:bodyPr wrap="none">
            <a:spAutoFit/>
          </a:bodyPr>
          <a:lstStyle/>
          <a:p>
            <a:r>
              <a:rPr lang="nl-BE" dirty="0">
                <a:hlinkClick r:id="rId3"/>
              </a:rPr>
              <a:t>https://www.w3.org/TR/vocab-ssn/</a:t>
            </a:r>
            <a:r>
              <a:rPr lang="nl-BE" dirty="0"/>
              <a:t> </a:t>
            </a:r>
          </a:p>
        </p:txBody>
      </p:sp>
    </p:spTree>
    <p:extLst>
      <p:ext uri="{BB962C8B-B14F-4D97-AF65-F5344CB8AC3E}">
        <p14:creationId xmlns:p14="http://schemas.microsoft.com/office/powerpoint/2010/main" val="21488417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42;g71eeb774cb_0_278">
            <a:extLst>
              <a:ext uri="{FF2B5EF4-FFF2-40B4-BE49-F238E27FC236}">
                <a16:creationId xmlns:a16="http://schemas.microsoft.com/office/drawing/2014/main" id="{16B4A854-D3F1-4ECC-AD78-76418B2AEB2D}"/>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Existing standards – SAREF</a:t>
            </a:r>
          </a:p>
          <a:p>
            <a:pPr>
              <a:buSzPts val="3200"/>
            </a:pPr>
            <a:r>
              <a:rPr lang="nl-BE" sz="1600" b="1" i="1" dirty="0">
                <a:latin typeface="FlandersArtSans-Bold" panose="00000800000000000000" pitchFamily="2" charset="0"/>
              </a:rPr>
              <a:t>Smart Appliances REFerence ontology</a:t>
            </a:r>
          </a:p>
        </p:txBody>
      </p:sp>
      <p:sp>
        <p:nvSpPr>
          <p:cNvPr id="6" name="Google Shape;240;g71eeb774cb_0_278">
            <a:extLst>
              <a:ext uri="{FF2B5EF4-FFF2-40B4-BE49-F238E27FC236}">
                <a16:creationId xmlns:a16="http://schemas.microsoft.com/office/drawing/2014/main" id="{C312E5B0-C859-41AC-9261-911464F04F10}"/>
              </a:ext>
            </a:extLst>
          </p:cNvPr>
          <p:cNvSpPr txBox="1">
            <a:spLocks/>
          </p:cNvSpPr>
          <p:nvPr/>
        </p:nvSpPr>
        <p:spPr>
          <a:xfrm>
            <a:off x="628650" y="1197768"/>
            <a:ext cx="7886700" cy="3655585"/>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600" dirty="0">
                <a:latin typeface="Flanders Art Sans"/>
              </a:rPr>
              <a:t>The SAREF family of standards enable </a:t>
            </a:r>
            <a:r>
              <a:rPr lang="en-GB" sz="1600" b="1" dirty="0">
                <a:latin typeface="Flanders Art Sans"/>
              </a:rPr>
              <a:t>interoperability</a:t>
            </a:r>
            <a:r>
              <a:rPr lang="en-GB" sz="1600" dirty="0">
                <a:latin typeface="Flanders Art Sans"/>
              </a:rPr>
              <a:t> between solutions from different providers and among various activity sectors in the Internet of Things (</a:t>
            </a:r>
            <a:r>
              <a:rPr lang="en-GB" sz="1600" dirty="0" err="1">
                <a:latin typeface="Flanders Art Sans"/>
              </a:rPr>
              <a:t>IoT</a:t>
            </a:r>
            <a:r>
              <a:rPr lang="en-GB" sz="1600" dirty="0">
                <a:latin typeface="Flanders Art Sans"/>
              </a:rPr>
              <a:t>)</a:t>
            </a:r>
            <a:br>
              <a:rPr lang="en-GB" sz="1600" dirty="0">
                <a:latin typeface="Flanders Art Sans"/>
              </a:rPr>
            </a:br>
            <a:endParaRPr lang="en-GB" sz="1600" dirty="0">
              <a:latin typeface="Flanders Art Sans"/>
            </a:endParaRPr>
          </a:p>
          <a:p>
            <a:pPr marL="285750" lvl="1" indent="-285750">
              <a:buFont typeface="Wingdings" panose="05000000000000000000" pitchFamily="2" charset="2"/>
              <a:buChar char="è"/>
            </a:pPr>
            <a:r>
              <a:rPr lang="en-GB" sz="1600" b="1" dirty="0">
                <a:sym typeface="Wingdings" panose="05000000000000000000" pitchFamily="2" charset="2"/>
              </a:rPr>
              <a:t>SAREF4CITY</a:t>
            </a:r>
            <a:r>
              <a:rPr lang="en-GB" sz="1600" dirty="0">
                <a:sym typeface="Wingdings" panose="05000000000000000000" pitchFamily="2" charset="2"/>
              </a:rPr>
              <a:t> provides a common core of general concepts for smart city data for the </a:t>
            </a:r>
            <a:r>
              <a:rPr lang="en-GB" sz="1600" dirty="0" err="1">
                <a:sym typeface="Wingdings" panose="05000000000000000000" pitchFamily="2" charset="2"/>
              </a:rPr>
              <a:t>IoT</a:t>
            </a:r>
            <a:r>
              <a:rPr lang="en-GB" sz="1600" dirty="0">
                <a:sym typeface="Wingdings" panose="05000000000000000000" pitchFamily="2" charset="2"/>
              </a:rPr>
              <a:t>. This also includes use cases for air quality monitoring.</a:t>
            </a:r>
            <a:br>
              <a:rPr lang="en-GB" sz="1600" dirty="0">
                <a:sym typeface="Wingdings" panose="05000000000000000000" pitchFamily="2" charset="2"/>
              </a:rPr>
            </a:br>
            <a:r>
              <a:rPr lang="en-GB" sz="1600" dirty="0">
                <a:sym typeface="Wingdings" panose="05000000000000000000" pitchFamily="2" charset="2"/>
              </a:rPr>
              <a:t> </a:t>
            </a:r>
          </a:p>
          <a:p>
            <a:pPr marL="285750" indent="-285750">
              <a:buFont typeface="Wingdings" panose="05000000000000000000" pitchFamily="2" charset="2"/>
              <a:buChar char="è"/>
            </a:pPr>
            <a:r>
              <a:rPr lang="en-GB" sz="1600" dirty="0">
                <a:sym typeface="Wingdings" panose="05000000000000000000" pitchFamily="2" charset="2"/>
              </a:rPr>
              <a:t>SAREF4INMA (Smart Industry &amp; Manufacturing)</a:t>
            </a:r>
            <a:br>
              <a:rPr lang="en-GB" sz="1600" dirty="0">
                <a:sym typeface="Wingdings" panose="05000000000000000000" pitchFamily="2" charset="2"/>
              </a:rPr>
            </a:br>
            <a:endParaRPr lang="en-GB" sz="1600" dirty="0">
              <a:sym typeface="Wingdings" panose="05000000000000000000" pitchFamily="2" charset="2"/>
            </a:endParaRPr>
          </a:p>
          <a:p>
            <a:pPr marL="285750" indent="-285750">
              <a:buFont typeface="Wingdings" panose="05000000000000000000" pitchFamily="2" charset="2"/>
              <a:buChar char="è"/>
            </a:pPr>
            <a:r>
              <a:rPr lang="en-GB" sz="1600" dirty="0">
                <a:sym typeface="Wingdings" panose="05000000000000000000" pitchFamily="2" charset="2"/>
              </a:rPr>
              <a:t>SAREF4AGRI (Agriculture)</a:t>
            </a:r>
            <a:endParaRPr lang="en-GB" sz="1600" dirty="0"/>
          </a:p>
          <a:p>
            <a:pPr lvl="7"/>
            <a:br>
              <a:rPr lang="en-GB" sz="1600" dirty="0">
                <a:latin typeface="Flanders Art Sans"/>
              </a:rPr>
            </a:br>
            <a:br>
              <a:rPr lang="en-GB" sz="1600" dirty="0">
                <a:latin typeface="Flanders Art Sans"/>
              </a:rPr>
            </a:br>
            <a:r>
              <a:rPr lang="en-GB" sz="1600" dirty="0">
                <a:latin typeface="Flanders Art Sans"/>
              </a:rPr>
              <a:t>SAREF provides the semantic interoperability necessary to share the information carried by the data.</a:t>
            </a:r>
          </a:p>
          <a:p>
            <a:endParaRPr lang="en-GB" sz="1600" dirty="0"/>
          </a:p>
          <a:p>
            <a:pPr lvl="1"/>
            <a:endParaRPr lang="nl-NL" sz="1800" dirty="0"/>
          </a:p>
        </p:txBody>
      </p:sp>
    </p:spTree>
    <p:extLst>
      <p:ext uri="{BB962C8B-B14F-4D97-AF65-F5344CB8AC3E}">
        <p14:creationId xmlns:p14="http://schemas.microsoft.com/office/powerpoint/2010/main" val="26506824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Google Shape;240;g71eeb774cb_0_278">
            <a:extLst>
              <a:ext uri="{FF2B5EF4-FFF2-40B4-BE49-F238E27FC236}">
                <a16:creationId xmlns:a16="http://schemas.microsoft.com/office/drawing/2014/main" id="{C312E5B0-C859-41AC-9261-911464F04F10}"/>
              </a:ext>
            </a:extLst>
          </p:cNvPr>
          <p:cNvSpPr txBox="1">
            <a:spLocks/>
          </p:cNvSpPr>
          <p:nvPr/>
        </p:nvSpPr>
        <p:spPr>
          <a:xfrm>
            <a:off x="628650" y="1498403"/>
            <a:ext cx="7886700" cy="2962766"/>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endParaRPr lang="nl-NL" sz="1800" dirty="0">
              <a:latin typeface="FlandersArtSans-Regular" panose="00000500000000000000" pitchFamily="2" charset="0"/>
            </a:endParaRPr>
          </a:p>
          <a:p>
            <a:pPr lvl="1">
              <a:buFont typeface="Arial"/>
              <a:buChar char="○"/>
            </a:pPr>
            <a:endParaRPr lang="nl-NL" sz="1800" dirty="0"/>
          </a:p>
        </p:txBody>
      </p:sp>
      <p:sp>
        <p:nvSpPr>
          <p:cNvPr id="3" name="Google Shape;242;g71eeb774cb_0_278">
            <a:extLst>
              <a:ext uri="{FF2B5EF4-FFF2-40B4-BE49-F238E27FC236}">
                <a16:creationId xmlns:a16="http://schemas.microsoft.com/office/drawing/2014/main" id="{16B4A854-D3F1-4ECC-AD78-76418B2AEB2D}"/>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Existing standards - Fiware</a:t>
            </a:r>
          </a:p>
        </p:txBody>
      </p:sp>
      <p:sp>
        <p:nvSpPr>
          <p:cNvPr id="4" name="Google Shape;240;g71eeb774cb_0_278">
            <a:extLst>
              <a:ext uri="{FF2B5EF4-FFF2-40B4-BE49-F238E27FC236}">
                <a16:creationId xmlns:a16="http://schemas.microsoft.com/office/drawing/2014/main" id="{C312E5B0-C859-41AC-9261-911464F04F10}"/>
              </a:ext>
            </a:extLst>
          </p:cNvPr>
          <p:cNvSpPr txBox="1">
            <a:spLocks/>
          </p:cNvSpPr>
          <p:nvPr/>
        </p:nvSpPr>
        <p:spPr>
          <a:xfrm>
            <a:off x="628650" y="1619039"/>
            <a:ext cx="3964452" cy="3263400"/>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GB" sz="1800" dirty="0">
                <a:latin typeface="FlandersArtSans-Regular" panose="00000500000000000000" pitchFamily="2" charset="0"/>
              </a:rPr>
              <a:t>Smart solution platform, </a:t>
            </a:r>
          </a:p>
          <a:p>
            <a:pPr marL="285750" indent="-285750">
              <a:buFont typeface="Arial" panose="020B0604020202020204" pitchFamily="34" charset="0"/>
              <a:buChar char="•"/>
            </a:pPr>
            <a:r>
              <a:rPr lang="en-GB" sz="1800" dirty="0">
                <a:latin typeface="FlandersArtSans-Regular" panose="00000500000000000000" pitchFamily="2" charset="0"/>
              </a:rPr>
              <a:t>Funded by the EC as a major flagship PPP</a:t>
            </a:r>
          </a:p>
          <a:p>
            <a:pPr marL="285750" indent="-285750">
              <a:buFont typeface="Arial" panose="020B0604020202020204" pitchFamily="34" charset="0"/>
              <a:buChar char="•"/>
            </a:pPr>
            <a:r>
              <a:rPr lang="en-GB" sz="1800" dirty="0">
                <a:latin typeface="FlandersArtSans-Regular" panose="00000500000000000000" pitchFamily="2" charset="0"/>
              </a:rPr>
              <a:t>Supports SMEs and developers in creating the next generation of internet services, as the main ecosystem for Smart City initiatives for cross-domain data exchange/cooperation and for the NGI initiative. (</a:t>
            </a:r>
            <a:r>
              <a:rPr lang="en-GB" sz="1800" dirty="0" err="1">
                <a:latin typeface="FlandersArtSans-Regular" panose="00000500000000000000" pitchFamily="2" charset="0"/>
              </a:rPr>
              <a:t>bron</a:t>
            </a:r>
            <a:r>
              <a:rPr lang="en-GB" sz="1800" dirty="0">
                <a:latin typeface="FlandersArtSans-Regular" panose="00000500000000000000" pitchFamily="2" charset="0"/>
              </a:rPr>
              <a:t>: </a:t>
            </a:r>
            <a:r>
              <a:rPr lang="en-GB" sz="1800" dirty="0">
                <a:latin typeface="FlandersArtSans-Regular" panose="00000500000000000000" pitchFamily="2" charset="0"/>
                <a:hlinkClick r:id="rId2"/>
              </a:rPr>
              <a:t>https://www.fiware4water.eu/</a:t>
            </a:r>
            <a:r>
              <a:rPr lang="en-GB" sz="1800" dirty="0">
                <a:latin typeface="FlandersArtSans-Regular" panose="00000500000000000000" pitchFamily="2" charset="0"/>
              </a:rPr>
              <a:t>) </a:t>
            </a:r>
            <a:endParaRPr lang="nl-NL" sz="18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7105" y="963460"/>
            <a:ext cx="468618" cy="46861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650" y="963460"/>
            <a:ext cx="503787" cy="503787"/>
          </a:xfrm>
          <a:prstGeom prst="rect">
            <a:avLst/>
          </a:prstGeom>
        </p:spPr>
      </p:pic>
      <p:sp>
        <p:nvSpPr>
          <p:cNvPr id="7" name="Google Shape;240;g71eeb774cb_0_278">
            <a:extLst>
              <a:ext uri="{FF2B5EF4-FFF2-40B4-BE49-F238E27FC236}">
                <a16:creationId xmlns:a16="http://schemas.microsoft.com/office/drawing/2014/main" id="{C312E5B0-C859-41AC-9261-911464F04F10}"/>
              </a:ext>
            </a:extLst>
          </p:cNvPr>
          <p:cNvSpPr txBox="1">
            <a:spLocks/>
          </p:cNvSpPr>
          <p:nvPr/>
        </p:nvSpPr>
        <p:spPr>
          <a:xfrm>
            <a:off x="1149028" y="1043226"/>
            <a:ext cx="1404258" cy="359997"/>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b="1" i="1" dirty="0">
                <a:latin typeface="FlandersArtSans-Regular" panose="00000500000000000000" pitchFamily="2" charset="0"/>
              </a:rPr>
              <a:t>Description</a:t>
            </a:r>
          </a:p>
          <a:p>
            <a:endParaRPr lang="en-GB" sz="1800" dirty="0">
              <a:latin typeface="FlandersArtSans-Regular" panose="00000500000000000000" pitchFamily="2" charset="0"/>
            </a:endParaRPr>
          </a:p>
        </p:txBody>
      </p:sp>
      <p:sp>
        <p:nvSpPr>
          <p:cNvPr id="8" name="Google Shape;240;g71eeb774cb_0_278">
            <a:extLst>
              <a:ext uri="{FF2B5EF4-FFF2-40B4-BE49-F238E27FC236}">
                <a16:creationId xmlns:a16="http://schemas.microsoft.com/office/drawing/2014/main" id="{C312E5B0-C859-41AC-9261-911464F04F10}"/>
              </a:ext>
            </a:extLst>
          </p:cNvPr>
          <p:cNvSpPr txBox="1">
            <a:spLocks/>
          </p:cNvSpPr>
          <p:nvPr/>
        </p:nvSpPr>
        <p:spPr>
          <a:xfrm>
            <a:off x="5395125" y="986614"/>
            <a:ext cx="2609391" cy="359997"/>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b="1" i="1" dirty="0">
                <a:latin typeface="FlandersArtSans-Regular" panose="00000500000000000000" pitchFamily="2" charset="0"/>
              </a:rPr>
              <a:t>Relevance for this project</a:t>
            </a:r>
          </a:p>
          <a:p>
            <a:endParaRPr lang="en-GB" sz="1800" dirty="0">
              <a:latin typeface="FlandersArtSans-Regular" panose="00000500000000000000" pitchFamily="2" charset="0"/>
            </a:endParaRPr>
          </a:p>
        </p:txBody>
      </p:sp>
      <p:sp>
        <p:nvSpPr>
          <p:cNvPr id="9" name="Google Shape;240;g71eeb774cb_0_278">
            <a:extLst>
              <a:ext uri="{FF2B5EF4-FFF2-40B4-BE49-F238E27FC236}">
                <a16:creationId xmlns:a16="http://schemas.microsoft.com/office/drawing/2014/main" id="{C312E5B0-C859-41AC-9261-911464F04F10}"/>
              </a:ext>
            </a:extLst>
          </p:cNvPr>
          <p:cNvSpPr txBox="1">
            <a:spLocks/>
          </p:cNvSpPr>
          <p:nvPr/>
        </p:nvSpPr>
        <p:spPr>
          <a:xfrm>
            <a:off x="4825511" y="3115993"/>
            <a:ext cx="3964452" cy="1766445"/>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b="1" dirty="0">
                <a:latin typeface="FlandersArtSans-Regular" panose="00000500000000000000" pitchFamily="2" charset="0"/>
              </a:rPr>
              <a:t>Fiware4Water</a:t>
            </a:r>
          </a:p>
          <a:p>
            <a:pPr marL="285750" lvl="2" indent="-285750">
              <a:buFont typeface="Arial" panose="020B0604020202020204" pitchFamily="34" charset="0"/>
              <a:buChar char="•"/>
            </a:pPr>
            <a:r>
              <a:rPr lang="en-GB" sz="1800" dirty="0">
                <a:latin typeface="FlandersArtSans-Regular" panose="00000500000000000000" pitchFamily="2" charset="0"/>
              </a:rPr>
              <a:t>Link the water sector to FIWARE</a:t>
            </a:r>
          </a:p>
          <a:p>
            <a:pPr marL="285750" lvl="2" indent="-285750">
              <a:buFont typeface="Arial" panose="020B0604020202020204" pitchFamily="34" charset="0"/>
              <a:buChar char="•"/>
            </a:pPr>
            <a:r>
              <a:rPr lang="en-GB" sz="1800" dirty="0">
                <a:latin typeface="FlandersArtSans-Regular" panose="00000500000000000000" pitchFamily="2" charset="0"/>
              </a:rPr>
              <a:t>Interoperable and standardised interfaces</a:t>
            </a:r>
          </a:p>
          <a:p>
            <a:pPr marL="285750" lvl="2" indent="-285750">
              <a:buFont typeface="Arial" panose="020B0604020202020204" pitchFamily="34" charset="0"/>
              <a:buChar char="•"/>
            </a:pPr>
            <a:r>
              <a:rPr lang="en-GB" sz="1800" dirty="0">
                <a:latin typeface="FlandersArtSans-Regular" panose="00000500000000000000" pitchFamily="2" charset="0"/>
              </a:rPr>
              <a:t>Both for water sector end-users and solution providers</a:t>
            </a:r>
            <a:endParaRPr lang="nl-NL" sz="1800" dirty="0"/>
          </a:p>
        </p:txBody>
      </p:sp>
      <p:pic>
        <p:nvPicPr>
          <p:cNvPr id="10" name="Picture 9"/>
          <p:cNvPicPr>
            <a:picLocks noChangeAspect="1"/>
          </p:cNvPicPr>
          <p:nvPr/>
        </p:nvPicPr>
        <p:blipFill>
          <a:blip r:embed="rId5"/>
          <a:stretch>
            <a:fillRect/>
          </a:stretch>
        </p:blipFill>
        <p:spPr>
          <a:xfrm>
            <a:off x="5344697" y="1527259"/>
            <a:ext cx="2870835" cy="1466980"/>
          </a:xfrm>
          <a:prstGeom prst="rect">
            <a:avLst/>
          </a:prstGeom>
        </p:spPr>
      </p:pic>
    </p:spTree>
    <p:extLst>
      <p:ext uri="{BB962C8B-B14F-4D97-AF65-F5344CB8AC3E}">
        <p14:creationId xmlns:p14="http://schemas.microsoft.com/office/powerpoint/2010/main" val="20670999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40;g71eeb774cb_0_278">
            <a:extLst>
              <a:ext uri="{FF2B5EF4-FFF2-40B4-BE49-F238E27FC236}">
                <a16:creationId xmlns:a16="http://schemas.microsoft.com/office/drawing/2014/main" id="{C312E5B0-C859-41AC-9261-911464F04F10}"/>
              </a:ext>
            </a:extLst>
          </p:cNvPr>
          <p:cNvSpPr txBox="1">
            <a:spLocks/>
          </p:cNvSpPr>
          <p:nvPr/>
        </p:nvSpPr>
        <p:spPr>
          <a:xfrm>
            <a:off x="628650" y="1197769"/>
            <a:ext cx="7886700" cy="3263400"/>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endParaRPr lang="nl-NL" sz="1800" dirty="0">
              <a:latin typeface="FlandersArtSans-Regular" panose="00000500000000000000" pitchFamily="2" charset="0"/>
            </a:endParaRPr>
          </a:p>
          <a:p>
            <a:pPr lvl="1">
              <a:buFont typeface="Arial"/>
              <a:buChar char="○"/>
            </a:pPr>
            <a:endParaRPr lang="nl-NL" sz="1800" dirty="0"/>
          </a:p>
        </p:txBody>
      </p:sp>
      <p:sp>
        <p:nvSpPr>
          <p:cNvPr id="3" name="Google Shape;242;g71eeb774cb_0_278">
            <a:extLst>
              <a:ext uri="{FF2B5EF4-FFF2-40B4-BE49-F238E27FC236}">
                <a16:creationId xmlns:a16="http://schemas.microsoft.com/office/drawing/2014/main" id="{16B4A854-D3F1-4ECC-AD78-76418B2AEB2D}"/>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Existing standards – OPEN DEI</a:t>
            </a:r>
          </a:p>
        </p:txBody>
      </p:sp>
      <p:sp>
        <p:nvSpPr>
          <p:cNvPr id="4" name="Google Shape;240;g71eeb774cb_0_278">
            <a:extLst>
              <a:ext uri="{FF2B5EF4-FFF2-40B4-BE49-F238E27FC236}">
                <a16:creationId xmlns:a16="http://schemas.microsoft.com/office/drawing/2014/main" id="{C312E5B0-C859-41AC-9261-911464F04F10}"/>
              </a:ext>
            </a:extLst>
          </p:cNvPr>
          <p:cNvSpPr txBox="1">
            <a:spLocks/>
          </p:cNvSpPr>
          <p:nvPr/>
        </p:nvSpPr>
        <p:spPr>
          <a:xfrm>
            <a:off x="781049" y="3847184"/>
            <a:ext cx="7886700" cy="3263400"/>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endParaRPr lang="nl-NL" sz="1800" dirty="0"/>
          </a:p>
        </p:txBody>
      </p:sp>
      <p:sp>
        <p:nvSpPr>
          <p:cNvPr id="6" name="Google Shape;240;g71eeb774cb_0_278">
            <a:extLst>
              <a:ext uri="{FF2B5EF4-FFF2-40B4-BE49-F238E27FC236}">
                <a16:creationId xmlns:a16="http://schemas.microsoft.com/office/drawing/2014/main" id="{C312E5B0-C859-41AC-9261-911464F04F10}"/>
              </a:ext>
            </a:extLst>
          </p:cNvPr>
          <p:cNvSpPr txBox="1">
            <a:spLocks/>
          </p:cNvSpPr>
          <p:nvPr/>
        </p:nvSpPr>
        <p:spPr>
          <a:xfrm>
            <a:off x="628650" y="1619039"/>
            <a:ext cx="3964452" cy="3263400"/>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GB" sz="1800" dirty="0">
                <a:latin typeface="FlandersArtSans-Regular" panose="00000500000000000000" pitchFamily="2" charset="0"/>
              </a:rPr>
              <a:t>Focuses on “Platforms and Pilots” to support the implementation of next generation digital platforms in four basic industrial domains: manufacturing, agriculture, energy and healthcare</a:t>
            </a:r>
          </a:p>
          <a:p>
            <a:pPr marL="285750" lvl="2" indent="-285750">
              <a:buFont typeface="Arial" panose="020B0604020202020204" pitchFamily="34" charset="0"/>
              <a:buChar char="•"/>
            </a:pPr>
            <a:endParaRPr lang="en-GB" sz="1800" dirty="0">
              <a:latin typeface="FlandersArtSans-Regular" panose="00000500000000000000" pitchFamily="2" charset="0"/>
            </a:endParaRPr>
          </a:p>
          <a:p>
            <a:pPr marL="285750" indent="-285750">
              <a:buFont typeface="Arial" panose="020B0604020202020204" pitchFamily="34" charset="0"/>
              <a:buChar char="•"/>
            </a:pPr>
            <a:r>
              <a:rPr lang="en-GB" sz="1800" dirty="0">
                <a:latin typeface="FlandersArtSans-Regular" panose="00000500000000000000" pitchFamily="2" charset="0"/>
              </a:rPr>
              <a:t>Part of the Horizon 2020 programme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7105" y="963460"/>
            <a:ext cx="468618" cy="46861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963460"/>
            <a:ext cx="503787" cy="503787"/>
          </a:xfrm>
          <a:prstGeom prst="rect">
            <a:avLst/>
          </a:prstGeom>
        </p:spPr>
      </p:pic>
      <p:sp>
        <p:nvSpPr>
          <p:cNvPr id="9" name="Google Shape;240;g71eeb774cb_0_278">
            <a:extLst>
              <a:ext uri="{FF2B5EF4-FFF2-40B4-BE49-F238E27FC236}">
                <a16:creationId xmlns:a16="http://schemas.microsoft.com/office/drawing/2014/main" id="{C312E5B0-C859-41AC-9261-911464F04F10}"/>
              </a:ext>
            </a:extLst>
          </p:cNvPr>
          <p:cNvSpPr txBox="1">
            <a:spLocks/>
          </p:cNvSpPr>
          <p:nvPr/>
        </p:nvSpPr>
        <p:spPr>
          <a:xfrm>
            <a:off x="1149028" y="1043226"/>
            <a:ext cx="1404258" cy="359997"/>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b="1" i="1" dirty="0">
                <a:latin typeface="FlandersArtSans-Regular" panose="00000500000000000000" pitchFamily="2" charset="0"/>
              </a:rPr>
              <a:t>Description</a:t>
            </a:r>
          </a:p>
          <a:p>
            <a:endParaRPr lang="en-GB" sz="1800" dirty="0">
              <a:latin typeface="FlandersArtSans-Regular" panose="00000500000000000000" pitchFamily="2" charset="0"/>
            </a:endParaRPr>
          </a:p>
        </p:txBody>
      </p:sp>
      <p:sp>
        <p:nvSpPr>
          <p:cNvPr id="10" name="Google Shape;240;g71eeb774cb_0_278">
            <a:extLst>
              <a:ext uri="{FF2B5EF4-FFF2-40B4-BE49-F238E27FC236}">
                <a16:creationId xmlns:a16="http://schemas.microsoft.com/office/drawing/2014/main" id="{C312E5B0-C859-41AC-9261-911464F04F10}"/>
              </a:ext>
            </a:extLst>
          </p:cNvPr>
          <p:cNvSpPr txBox="1">
            <a:spLocks/>
          </p:cNvSpPr>
          <p:nvPr/>
        </p:nvSpPr>
        <p:spPr>
          <a:xfrm>
            <a:off x="5395125" y="986614"/>
            <a:ext cx="2609391" cy="359997"/>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b="1" i="1" dirty="0">
                <a:latin typeface="FlandersArtSans-Regular" panose="00000500000000000000" pitchFamily="2" charset="0"/>
              </a:rPr>
              <a:t>Relevance for this project</a:t>
            </a:r>
          </a:p>
          <a:p>
            <a:endParaRPr lang="en-GB" sz="1800" dirty="0">
              <a:latin typeface="FlandersArtSans-Regular" panose="00000500000000000000" pitchFamily="2" charset="0"/>
            </a:endParaRPr>
          </a:p>
        </p:txBody>
      </p:sp>
      <p:sp>
        <p:nvSpPr>
          <p:cNvPr id="12" name="Google Shape;240;g71eeb774cb_0_278">
            <a:extLst>
              <a:ext uri="{FF2B5EF4-FFF2-40B4-BE49-F238E27FC236}">
                <a16:creationId xmlns:a16="http://schemas.microsoft.com/office/drawing/2014/main" id="{C312E5B0-C859-41AC-9261-911464F04F10}"/>
              </a:ext>
            </a:extLst>
          </p:cNvPr>
          <p:cNvSpPr txBox="1">
            <a:spLocks/>
          </p:cNvSpPr>
          <p:nvPr/>
        </p:nvSpPr>
        <p:spPr>
          <a:xfrm>
            <a:off x="4745501" y="1610736"/>
            <a:ext cx="3964452" cy="3263400"/>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latin typeface="FlandersArtSans-Regular" panose="00000500000000000000" pitchFamily="2" charset="0"/>
              </a:rPr>
              <a:t>Different focus areas from Open DEI that could useful for this project:</a:t>
            </a:r>
            <a:br>
              <a:rPr lang="en-GB" sz="1800" dirty="0">
                <a:latin typeface="FlandersArtSans-Regular" panose="00000500000000000000" pitchFamily="2" charset="0"/>
              </a:rPr>
            </a:br>
            <a:endParaRPr lang="en-GB" sz="1800" dirty="0">
              <a:latin typeface="FlandersArtSans-Regular" panose="00000500000000000000" pitchFamily="2" charset="0"/>
            </a:endParaRPr>
          </a:p>
          <a:p>
            <a:pPr marL="285750" indent="-285750">
              <a:buFont typeface="Arial" panose="020B0604020202020204" pitchFamily="34" charset="0"/>
              <a:buChar char="•"/>
            </a:pPr>
            <a:r>
              <a:rPr lang="en-GB" sz="1800" dirty="0">
                <a:latin typeface="FlandersArtSans-Regular" panose="00000500000000000000" pitchFamily="2" charset="0"/>
              </a:rPr>
              <a:t>Platform building</a:t>
            </a:r>
          </a:p>
          <a:p>
            <a:pPr marL="285750" indent="-285750">
              <a:buFont typeface="Arial" panose="020B0604020202020204" pitchFamily="34" charset="0"/>
              <a:buChar char="•"/>
            </a:pPr>
            <a:r>
              <a:rPr lang="en-GB" sz="1800" dirty="0">
                <a:latin typeface="FlandersArtSans-Regular" panose="00000500000000000000" pitchFamily="2" charset="0"/>
              </a:rPr>
              <a:t>Data ecosystem building</a:t>
            </a:r>
          </a:p>
          <a:p>
            <a:pPr marL="285750" indent="-285750">
              <a:buFont typeface="Arial" panose="020B0604020202020204" pitchFamily="34" charset="0"/>
              <a:buChar char="•"/>
            </a:pPr>
            <a:r>
              <a:rPr lang="en-GB" sz="1800" dirty="0">
                <a:latin typeface="FlandersArtSans-Regular" panose="00000500000000000000" pitchFamily="2" charset="0"/>
              </a:rPr>
              <a:t>Large scale piloting</a:t>
            </a:r>
          </a:p>
          <a:p>
            <a:pPr marL="285750" indent="-285750">
              <a:buFont typeface="Arial" panose="020B0604020202020204" pitchFamily="34" charset="0"/>
              <a:buChar char="•"/>
            </a:pPr>
            <a:r>
              <a:rPr lang="en-GB" sz="1800" dirty="0">
                <a:latin typeface="FlandersArtSans-Regular" panose="00000500000000000000" pitchFamily="2" charset="0"/>
              </a:rPr>
              <a:t>Standardisation</a:t>
            </a:r>
            <a:endParaRPr lang="nl-NL" sz="1800" dirty="0"/>
          </a:p>
        </p:txBody>
      </p:sp>
    </p:spTree>
    <p:extLst>
      <p:ext uri="{BB962C8B-B14F-4D97-AF65-F5344CB8AC3E}">
        <p14:creationId xmlns:p14="http://schemas.microsoft.com/office/powerpoint/2010/main" val="41500840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40;g71eeb774cb_0_278">
            <a:extLst>
              <a:ext uri="{FF2B5EF4-FFF2-40B4-BE49-F238E27FC236}">
                <a16:creationId xmlns:a16="http://schemas.microsoft.com/office/drawing/2014/main" id="{C312E5B0-C859-41AC-9261-911464F04F10}"/>
              </a:ext>
            </a:extLst>
          </p:cNvPr>
          <p:cNvSpPr txBox="1">
            <a:spLocks/>
          </p:cNvSpPr>
          <p:nvPr/>
        </p:nvSpPr>
        <p:spPr>
          <a:xfrm>
            <a:off x="628650" y="1498403"/>
            <a:ext cx="7886700" cy="2962766"/>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endParaRPr lang="nl-NL" sz="1800" dirty="0">
              <a:latin typeface="FlandersArtSans-Regular" panose="00000500000000000000" pitchFamily="2" charset="0"/>
            </a:endParaRPr>
          </a:p>
          <a:p>
            <a:pPr lvl="1">
              <a:buFont typeface="Arial"/>
              <a:buChar char="○"/>
            </a:pPr>
            <a:endParaRPr lang="nl-NL" sz="1800" dirty="0"/>
          </a:p>
        </p:txBody>
      </p:sp>
      <p:sp>
        <p:nvSpPr>
          <p:cNvPr id="3" name="Google Shape;242;g71eeb774cb_0_278">
            <a:extLst>
              <a:ext uri="{FF2B5EF4-FFF2-40B4-BE49-F238E27FC236}">
                <a16:creationId xmlns:a16="http://schemas.microsoft.com/office/drawing/2014/main" id="{16B4A854-D3F1-4ECC-AD78-76418B2AEB2D}"/>
              </a:ext>
            </a:extLst>
          </p:cNvPr>
          <p:cNvSpPr txBox="1">
            <a:spLocks/>
          </p:cNvSpPr>
          <p:nvPr/>
        </p:nvSpPr>
        <p:spPr>
          <a:xfrm>
            <a:off x="628651" y="273846"/>
            <a:ext cx="7886700" cy="590868"/>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en-GB" sz="3200" b="1" dirty="0">
                <a:latin typeface="FlandersArtSans-Bold" panose="00000800000000000000" pitchFamily="2" charset="0"/>
              </a:rPr>
              <a:t>Use case – Saint-Quentin </a:t>
            </a:r>
          </a:p>
        </p:txBody>
      </p:sp>
      <p:sp>
        <p:nvSpPr>
          <p:cNvPr id="13" name="Google Shape;240;g71eeb774cb_0_278">
            <a:extLst>
              <a:ext uri="{FF2B5EF4-FFF2-40B4-BE49-F238E27FC236}">
                <a16:creationId xmlns:a16="http://schemas.microsoft.com/office/drawing/2014/main" id="{C312E5B0-C859-41AC-9261-911464F04F10}"/>
              </a:ext>
            </a:extLst>
          </p:cNvPr>
          <p:cNvSpPr txBox="1">
            <a:spLocks/>
          </p:cNvSpPr>
          <p:nvPr/>
        </p:nvSpPr>
        <p:spPr>
          <a:xfrm>
            <a:off x="1319851" y="1042177"/>
            <a:ext cx="6888149" cy="359997"/>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b="1" i="1" dirty="0">
                <a:latin typeface="FlandersArtSans-Regular" panose="00000500000000000000" pitchFamily="2" charset="0"/>
              </a:rPr>
              <a:t>Scope</a:t>
            </a:r>
          </a:p>
          <a:p>
            <a:endParaRPr lang="en-GB" sz="1800" dirty="0">
              <a:latin typeface="FlandersArtSans-Regular" panose="00000500000000000000" pitchFamily="2" charset="0"/>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701" y="1051347"/>
            <a:ext cx="350827" cy="350827"/>
          </a:xfrm>
          <a:prstGeom prst="rect">
            <a:avLst/>
          </a:prstGeom>
        </p:spPr>
      </p:pic>
      <p:sp>
        <p:nvSpPr>
          <p:cNvPr id="15" name="Google Shape;240;g71eeb774cb_0_278">
            <a:extLst>
              <a:ext uri="{FF2B5EF4-FFF2-40B4-BE49-F238E27FC236}">
                <a16:creationId xmlns:a16="http://schemas.microsoft.com/office/drawing/2014/main" id="{C312E5B0-C859-41AC-9261-911464F04F10}"/>
              </a:ext>
            </a:extLst>
          </p:cNvPr>
          <p:cNvSpPr txBox="1">
            <a:spLocks/>
          </p:cNvSpPr>
          <p:nvPr/>
        </p:nvSpPr>
        <p:spPr>
          <a:xfrm>
            <a:off x="781050" y="1547226"/>
            <a:ext cx="6888149" cy="359997"/>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dirty="0">
                <a:latin typeface="FlandersArtSans-Regular" panose="00000500000000000000" pitchFamily="2" charset="0"/>
              </a:rPr>
              <a:t>Modernize the management of stadium maintenance operations, especially watering and mowing, through a smart watering solution</a:t>
            </a:r>
          </a:p>
        </p:txBody>
      </p:sp>
      <p:sp>
        <p:nvSpPr>
          <p:cNvPr id="16" name="Google Shape;240;g71eeb774cb_0_278">
            <a:extLst>
              <a:ext uri="{FF2B5EF4-FFF2-40B4-BE49-F238E27FC236}">
                <a16:creationId xmlns:a16="http://schemas.microsoft.com/office/drawing/2014/main" id="{C312E5B0-C859-41AC-9261-911464F04F10}"/>
              </a:ext>
            </a:extLst>
          </p:cNvPr>
          <p:cNvSpPr txBox="1">
            <a:spLocks/>
          </p:cNvSpPr>
          <p:nvPr/>
        </p:nvSpPr>
        <p:spPr>
          <a:xfrm>
            <a:off x="1319851" y="2214765"/>
            <a:ext cx="6888149" cy="359997"/>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b="1" i="1" dirty="0">
                <a:latin typeface="FlandersArtSans-Regular" panose="00000500000000000000" pitchFamily="2" charset="0"/>
              </a:rPr>
              <a:t>Added value</a:t>
            </a:r>
            <a:endParaRPr lang="en-GB" sz="1800" dirty="0">
              <a:latin typeface="FlandersArtSans-Regular" panose="00000500000000000000" pitchFamily="2" charset="0"/>
            </a:endParaRPr>
          </a:p>
        </p:txBody>
      </p:sp>
      <p:sp>
        <p:nvSpPr>
          <p:cNvPr id="18" name="Google Shape;240;g71eeb774cb_0_278">
            <a:extLst>
              <a:ext uri="{FF2B5EF4-FFF2-40B4-BE49-F238E27FC236}">
                <a16:creationId xmlns:a16="http://schemas.microsoft.com/office/drawing/2014/main" id="{C312E5B0-C859-41AC-9261-911464F04F10}"/>
              </a:ext>
            </a:extLst>
          </p:cNvPr>
          <p:cNvSpPr txBox="1">
            <a:spLocks/>
          </p:cNvSpPr>
          <p:nvPr/>
        </p:nvSpPr>
        <p:spPr>
          <a:xfrm>
            <a:off x="847701" y="2761649"/>
            <a:ext cx="6888149" cy="734220"/>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dirty="0">
                <a:latin typeface="FlandersArtSans-Regular" panose="00000500000000000000" pitchFamily="2" charset="0"/>
              </a:rPr>
              <a:t>FIWARE was a crucial element to achieve a sustainable smart watering solution, it allowed to fulfil 3 technical conditions simultaneously:</a:t>
            </a:r>
            <a:br>
              <a:rPr lang="en-GB" dirty="0">
                <a:latin typeface="FlandersArtSans-Regular" panose="00000500000000000000" pitchFamily="2" charset="0"/>
              </a:rPr>
            </a:br>
            <a:endParaRPr lang="en-GB" dirty="0">
              <a:latin typeface="FlandersArtSans-Regular" panose="00000500000000000000" pitchFamily="2" charset="0"/>
            </a:endParaRPr>
          </a:p>
          <a:p>
            <a:pPr marL="285750" indent="-285750">
              <a:buFont typeface="Arial" panose="020B0604020202020204" pitchFamily="34" charset="0"/>
              <a:buChar char="•"/>
            </a:pPr>
            <a:r>
              <a:rPr lang="en-GB" dirty="0">
                <a:latin typeface="FlandersArtSans-Regular" panose="00000500000000000000" pitchFamily="2" charset="0"/>
              </a:rPr>
              <a:t>Define a watering strategy based on the real water needs of the grass</a:t>
            </a:r>
          </a:p>
          <a:p>
            <a:pPr marL="285750" indent="-285750">
              <a:buFont typeface="Arial" panose="020B0604020202020204" pitchFamily="34" charset="0"/>
              <a:buChar char="•"/>
            </a:pPr>
            <a:r>
              <a:rPr lang="en-GB" dirty="0">
                <a:latin typeface="FlandersArtSans-Regular" panose="00000500000000000000" pitchFamily="2" charset="0"/>
              </a:rPr>
              <a:t>Gather additional information in order to identify the appropriate watering</a:t>
            </a:r>
          </a:p>
          <a:p>
            <a:pPr marL="285750" indent="-285750">
              <a:buFont typeface="Arial" panose="020B0604020202020204" pitchFamily="34" charset="0"/>
              <a:buChar char="•"/>
            </a:pPr>
            <a:r>
              <a:rPr lang="en-GB" dirty="0">
                <a:latin typeface="FlandersArtSans-Regular" panose="00000500000000000000" pitchFamily="2" charset="0"/>
              </a:rPr>
              <a:t>Apply the watering plan remotely and automatically </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701" y="2190293"/>
            <a:ext cx="364868" cy="364868"/>
          </a:xfrm>
          <a:prstGeom prst="rect">
            <a:avLst/>
          </a:prstGeom>
        </p:spPr>
      </p:pic>
    </p:spTree>
    <p:extLst>
      <p:ext uri="{BB962C8B-B14F-4D97-AF65-F5344CB8AC3E}">
        <p14:creationId xmlns:p14="http://schemas.microsoft.com/office/powerpoint/2010/main" val="2903054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40;g71eeb774cb_0_278">
            <a:extLst>
              <a:ext uri="{FF2B5EF4-FFF2-40B4-BE49-F238E27FC236}">
                <a16:creationId xmlns:a16="http://schemas.microsoft.com/office/drawing/2014/main" id="{C312E5B0-C859-41AC-9261-911464F04F10}"/>
              </a:ext>
            </a:extLst>
          </p:cNvPr>
          <p:cNvSpPr txBox="1">
            <a:spLocks/>
          </p:cNvSpPr>
          <p:nvPr/>
        </p:nvSpPr>
        <p:spPr>
          <a:xfrm>
            <a:off x="628650" y="1197769"/>
            <a:ext cx="7886700" cy="3263400"/>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latin typeface="FlandersArtSans-Regular" panose="00000500000000000000" pitchFamily="2" charset="0"/>
              </a:rPr>
              <a:t>Audience sound is muted by default.</a:t>
            </a:r>
          </a:p>
          <a:p>
            <a:pPr marL="285750" indent="-285750">
              <a:buFont typeface="Arial" panose="020B0604020202020204" pitchFamily="34" charset="0"/>
              <a:buChar char="•"/>
            </a:pPr>
            <a:endParaRPr lang="en-GB" sz="1800" dirty="0">
              <a:latin typeface="FlandersArtSans-Regular" panose="00000500000000000000" pitchFamily="2" charset="0"/>
            </a:endParaRPr>
          </a:p>
          <a:p>
            <a:r>
              <a:rPr lang="en-GB" sz="1800" dirty="0">
                <a:latin typeface="FlandersArtSans-Regular" panose="00000500000000000000" pitchFamily="2" charset="0"/>
              </a:rPr>
              <a:t>Questions, comments and suggestions can be communicated via the chat function. Interaction is encouraged!</a:t>
            </a:r>
          </a:p>
          <a:p>
            <a:pPr marL="285750" indent="-285750">
              <a:buFont typeface="Arial" panose="020B0604020202020204" pitchFamily="34" charset="0"/>
              <a:buChar char="•"/>
            </a:pPr>
            <a:endParaRPr lang="en-GB" sz="1800" dirty="0">
              <a:latin typeface="FlandersArtSans-Regular" panose="00000500000000000000" pitchFamily="2" charset="0"/>
            </a:endParaRPr>
          </a:p>
          <a:p>
            <a:r>
              <a:rPr lang="en-GB" sz="1800" dirty="0">
                <a:latin typeface="FlandersArtSans-Regular" panose="00000500000000000000" pitchFamily="2" charset="0"/>
              </a:rPr>
              <a:t>Use your hand if you want to say something.</a:t>
            </a:r>
          </a:p>
          <a:p>
            <a:pPr marL="285750" indent="-285750">
              <a:buFont typeface="Arial" panose="020B0604020202020204" pitchFamily="34" charset="0"/>
              <a:buChar char="•"/>
            </a:pPr>
            <a:endParaRPr lang="en-GB" sz="1800" dirty="0">
              <a:latin typeface="FlandersArtSans-Regular" panose="00000500000000000000" pitchFamily="2" charset="0"/>
            </a:endParaRPr>
          </a:p>
          <a:p>
            <a:r>
              <a:rPr lang="en-GB" sz="1800" dirty="0">
                <a:latin typeface="FlandersArtSans-Regular" panose="00000500000000000000" pitchFamily="2" charset="0"/>
              </a:rPr>
              <a:t>A yes/no question can be answered simply and quickly via the chat:</a:t>
            </a:r>
          </a:p>
          <a:p>
            <a:pPr marL="285750" indent="-285750">
              <a:buFont typeface="Arial" panose="020B0604020202020204" pitchFamily="34" charset="0"/>
              <a:buChar char="•"/>
            </a:pPr>
            <a:r>
              <a:rPr lang="en-GB" sz="1800" dirty="0">
                <a:latin typeface="FlandersArtSans-Regular" panose="00000500000000000000" pitchFamily="2" charset="0"/>
              </a:rPr>
              <a:t>Agree = +1</a:t>
            </a:r>
          </a:p>
          <a:p>
            <a:pPr marL="285750" indent="-285750">
              <a:buFont typeface="Arial" panose="020B0604020202020204" pitchFamily="34" charset="0"/>
              <a:buChar char="•"/>
            </a:pPr>
            <a:r>
              <a:rPr lang="en-GB" sz="1800" dirty="0">
                <a:latin typeface="FlandersArtSans-Regular" panose="00000500000000000000" pitchFamily="2" charset="0"/>
              </a:rPr>
              <a:t>Do not agree = - 1</a:t>
            </a:r>
          </a:p>
          <a:p>
            <a:pPr marL="285750" indent="-285750">
              <a:buFont typeface="Arial" panose="020B0604020202020204" pitchFamily="34" charset="0"/>
              <a:buChar char="•"/>
            </a:pPr>
            <a:r>
              <a:rPr lang="en-GB" sz="1800" dirty="0">
                <a:latin typeface="FlandersArtSans-Regular" panose="00000500000000000000" pitchFamily="2" charset="0"/>
              </a:rPr>
              <a:t>Indifferent = 0</a:t>
            </a:r>
            <a:endParaRPr lang="nl-NL" sz="1800" dirty="0"/>
          </a:p>
        </p:txBody>
      </p:sp>
      <p:sp>
        <p:nvSpPr>
          <p:cNvPr id="3" name="Google Shape;242;g71eeb774cb_0_278">
            <a:extLst>
              <a:ext uri="{FF2B5EF4-FFF2-40B4-BE49-F238E27FC236}">
                <a16:creationId xmlns:a16="http://schemas.microsoft.com/office/drawing/2014/main" id="{16B4A854-D3F1-4ECC-AD78-76418B2AEB2D}"/>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Practicalities</a:t>
            </a:r>
          </a:p>
        </p:txBody>
      </p:sp>
    </p:spTree>
    <p:extLst>
      <p:ext uri="{BB962C8B-B14F-4D97-AF65-F5344CB8AC3E}">
        <p14:creationId xmlns:p14="http://schemas.microsoft.com/office/powerpoint/2010/main" val="38900318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42;g71eeb774cb_0_278">
            <a:extLst>
              <a:ext uri="{FF2B5EF4-FFF2-40B4-BE49-F238E27FC236}">
                <a16:creationId xmlns:a16="http://schemas.microsoft.com/office/drawing/2014/main" id="{16B4A854-D3F1-4ECC-AD78-76418B2AEB2D}"/>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Use cases - </a:t>
            </a:r>
            <a:r>
              <a:rPr lang="nl-BE" sz="2400" b="1" dirty="0">
                <a:latin typeface="FlandersArtSans-Bold" panose="00000800000000000000" pitchFamily="2" charset="0"/>
              </a:rPr>
              <a:t>Irrigation for Agriculture</a:t>
            </a:r>
            <a:endParaRPr lang="nl-BE" sz="1800" b="1" dirty="0">
              <a:latin typeface="FlandersArtSans-Bold" panose="00000800000000000000" pitchFamily="2" charset="0"/>
            </a:endParaRPr>
          </a:p>
        </p:txBody>
      </p:sp>
      <p:sp>
        <p:nvSpPr>
          <p:cNvPr id="4" name="Google Shape;240;g71eeb774cb_0_278">
            <a:extLst>
              <a:ext uri="{FF2B5EF4-FFF2-40B4-BE49-F238E27FC236}">
                <a16:creationId xmlns:a16="http://schemas.microsoft.com/office/drawing/2014/main" id="{C312E5B0-C859-41AC-9261-911464F04F10}"/>
              </a:ext>
            </a:extLst>
          </p:cNvPr>
          <p:cNvSpPr txBox="1">
            <a:spLocks/>
          </p:cNvSpPr>
          <p:nvPr/>
        </p:nvSpPr>
        <p:spPr>
          <a:xfrm>
            <a:off x="1319851" y="1042177"/>
            <a:ext cx="6888149" cy="359997"/>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b="1" i="1" dirty="0">
                <a:latin typeface="FlandersArtSans-Regular" panose="00000500000000000000" pitchFamily="2" charset="0"/>
              </a:rPr>
              <a:t>Scope</a:t>
            </a:r>
          </a:p>
          <a:p>
            <a:endParaRPr lang="en-GB" sz="1800" dirty="0">
              <a:latin typeface="FlandersArtSans-Regular" panose="00000500000000000000" pitchFamily="2" charset="0"/>
            </a:endParaRPr>
          </a:p>
        </p:txBody>
      </p:sp>
      <p:sp>
        <p:nvSpPr>
          <p:cNvPr id="5" name="Google Shape;240;g71eeb774cb_0_278">
            <a:extLst>
              <a:ext uri="{FF2B5EF4-FFF2-40B4-BE49-F238E27FC236}">
                <a16:creationId xmlns:a16="http://schemas.microsoft.com/office/drawing/2014/main" id="{C312E5B0-C859-41AC-9261-911464F04F10}"/>
              </a:ext>
            </a:extLst>
          </p:cNvPr>
          <p:cNvSpPr txBox="1">
            <a:spLocks/>
          </p:cNvSpPr>
          <p:nvPr/>
        </p:nvSpPr>
        <p:spPr>
          <a:xfrm>
            <a:off x="1319851" y="2140163"/>
            <a:ext cx="6888149" cy="359997"/>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b="1" i="1" dirty="0">
                <a:latin typeface="FlandersArtSans-Regular" panose="00000500000000000000" pitchFamily="2" charset="0"/>
              </a:rPr>
              <a:t>What do we want to measure?</a:t>
            </a:r>
          </a:p>
          <a:p>
            <a:endParaRPr lang="en-GB" sz="1800" dirty="0">
              <a:latin typeface="FlandersArtSans-Regular" panose="00000500000000000000" pitchFamily="2" charset="0"/>
            </a:endParaRPr>
          </a:p>
        </p:txBody>
      </p:sp>
      <p:sp>
        <p:nvSpPr>
          <p:cNvPr id="6" name="Google Shape;240;g71eeb774cb_0_278">
            <a:extLst>
              <a:ext uri="{FF2B5EF4-FFF2-40B4-BE49-F238E27FC236}">
                <a16:creationId xmlns:a16="http://schemas.microsoft.com/office/drawing/2014/main" id="{C312E5B0-C859-41AC-9261-911464F04F10}"/>
              </a:ext>
            </a:extLst>
          </p:cNvPr>
          <p:cNvSpPr txBox="1">
            <a:spLocks/>
          </p:cNvSpPr>
          <p:nvPr/>
        </p:nvSpPr>
        <p:spPr>
          <a:xfrm>
            <a:off x="1319851" y="3752303"/>
            <a:ext cx="2460149" cy="359997"/>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b="1" i="1" dirty="0">
                <a:latin typeface="FlandersArtSans-Regular" panose="00000500000000000000" pitchFamily="2" charset="0"/>
              </a:rPr>
              <a:t>What data do we need?</a:t>
            </a:r>
          </a:p>
          <a:p>
            <a:endParaRPr lang="en-GB" sz="1800" dirty="0">
              <a:latin typeface="FlandersArtSans-Regular" panose="00000500000000000000" pitchFamily="2" charset="0"/>
            </a:endParaRPr>
          </a:p>
        </p:txBody>
      </p:sp>
      <p:sp>
        <p:nvSpPr>
          <p:cNvPr id="7" name="Google Shape;240;g71eeb774cb_0_278">
            <a:extLst>
              <a:ext uri="{FF2B5EF4-FFF2-40B4-BE49-F238E27FC236}">
                <a16:creationId xmlns:a16="http://schemas.microsoft.com/office/drawing/2014/main" id="{C312E5B0-C859-41AC-9261-911464F04F10}"/>
              </a:ext>
            </a:extLst>
          </p:cNvPr>
          <p:cNvSpPr txBox="1">
            <a:spLocks/>
          </p:cNvSpPr>
          <p:nvPr/>
        </p:nvSpPr>
        <p:spPr>
          <a:xfrm>
            <a:off x="781050" y="1547226"/>
            <a:ext cx="6888149" cy="359997"/>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dirty="0">
                <a:latin typeface="FlandersArtSans-Regular" panose="00000500000000000000" pitchFamily="2" charset="0"/>
              </a:rPr>
              <a:t>Optimize the amount of water used for farming</a:t>
            </a:r>
          </a:p>
        </p:txBody>
      </p:sp>
      <p:sp>
        <p:nvSpPr>
          <p:cNvPr id="8" name="Rectangle 7"/>
          <p:cNvSpPr/>
          <p:nvPr/>
        </p:nvSpPr>
        <p:spPr>
          <a:xfrm>
            <a:off x="781050" y="4199025"/>
            <a:ext cx="6991349" cy="307777"/>
          </a:xfrm>
          <a:prstGeom prst="rect">
            <a:avLst/>
          </a:prstGeom>
        </p:spPr>
        <p:txBody>
          <a:bodyPr wrap="square">
            <a:spAutoFit/>
          </a:bodyPr>
          <a:lstStyle/>
          <a:p>
            <a:r>
              <a:rPr lang="en-GB" dirty="0">
                <a:latin typeface="FlandersArtSans-Regular" panose="00000500000000000000" pitchFamily="2" charset="0"/>
              </a:rPr>
              <a:t>Live data from the different sensors mentioned above, adding predictability</a:t>
            </a:r>
          </a:p>
        </p:txBody>
      </p:sp>
      <p:sp>
        <p:nvSpPr>
          <p:cNvPr id="9" name="Rectangle 8"/>
          <p:cNvSpPr/>
          <p:nvPr/>
        </p:nvSpPr>
        <p:spPr>
          <a:xfrm>
            <a:off x="781050" y="2518503"/>
            <a:ext cx="6928044" cy="738664"/>
          </a:xfrm>
          <a:prstGeom prst="rect">
            <a:avLst/>
          </a:prstGeom>
        </p:spPr>
        <p:txBody>
          <a:bodyPr wrap="square">
            <a:spAutoFit/>
          </a:bodyPr>
          <a:lstStyle/>
          <a:p>
            <a:r>
              <a:rPr lang="en-GB" dirty="0">
                <a:latin typeface="FlandersArtSans-Regular" panose="00000500000000000000" pitchFamily="2" charset="0"/>
              </a:rPr>
              <a:t>Consumption of water used real time and daily, quality of the water live, temperature, soil moisture, stop/start of the irrigation system, river or underground available water quantity, predictability (weather and amount of water available)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701" y="1051347"/>
            <a:ext cx="350827" cy="350827"/>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791" y="2077935"/>
            <a:ext cx="422225" cy="42222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701" y="3715565"/>
            <a:ext cx="380315" cy="380315"/>
          </a:xfrm>
          <a:prstGeom prst="rect">
            <a:avLst/>
          </a:prstGeom>
        </p:spPr>
      </p:pic>
    </p:spTree>
    <p:extLst>
      <p:ext uri="{BB962C8B-B14F-4D97-AF65-F5344CB8AC3E}">
        <p14:creationId xmlns:p14="http://schemas.microsoft.com/office/powerpoint/2010/main" val="17544350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42;g71eeb774cb_0_278">
            <a:extLst>
              <a:ext uri="{FF2B5EF4-FFF2-40B4-BE49-F238E27FC236}">
                <a16:creationId xmlns:a16="http://schemas.microsoft.com/office/drawing/2014/main" id="{16B4A854-D3F1-4ECC-AD78-76418B2AEB2D}"/>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Use cases - </a:t>
            </a:r>
            <a:r>
              <a:rPr lang="en-GB" sz="2400" b="1" dirty="0">
                <a:latin typeface="FlandersArtSans-Bold" panose="00000800000000000000" pitchFamily="2" charset="0"/>
              </a:rPr>
              <a:t>Water quality: drinkable water</a:t>
            </a:r>
            <a:endParaRPr lang="nl-BE" sz="2400" b="1" dirty="0">
              <a:latin typeface="FlandersArtSans-Bold" panose="00000800000000000000" pitchFamily="2" charset="0"/>
            </a:endParaRPr>
          </a:p>
        </p:txBody>
      </p:sp>
      <p:sp>
        <p:nvSpPr>
          <p:cNvPr id="4" name="Google Shape;240;g71eeb774cb_0_278">
            <a:extLst>
              <a:ext uri="{FF2B5EF4-FFF2-40B4-BE49-F238E27FC236}">
                <a16:creationId xmlns:a16="http://schemas.microsoft.com/office/drawing/2014/main" id="{C312E5B0-C859-41AC-9261-911464F04F10}"/>
              </a:ext>
            </a:extLst>
          </p:cNvPr>
          <p:cNvSpPr txBox="1">
            <a:spLocks/>
          </p:cNvSpPr>
          <p:nvPr/>
        </p:nvSpPr>
        <p:spPr>
          <a:xfrm>
            <a:off x="1319851" y="1042177"/>
            <a:ext cx="6888149" cy="359997"/>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b="1" i="1" dirty="0">
                <a:latin typeface="FlandersArtSans-Regular" panose="00000500000000000000" pitchFamily="2" charset="0"/>
              </a:rPr>
              <a:t>Scope</a:t>
            </a:r>
          </a:p>
          <a:p>
            <a:endParaRPr lang="en-GB" sz="1800" dirty="0">
              <a:latin typeface="FlandersArtSans-Regular" panose="00000500000000000000" pitchFamily="2" charset="0"/>
            </a:endParaRPr>
          </a:p>
        </p:txBody>
      </p:sp>
      <p:sp>
        <p:nvSpPr>
          <p:cNvPr id="6" name="Google Shape;240;g71eeb774cb_0_278">
            <a:extLst>
              <a:ext uri="{FF2B5EF4-FFF2-40B4-BE49-F238E27FC236}">
                <a16:creationId xmlns:a16="http://schemas.microsoft.com/office/drawing/2014/main" id="{C312E5B0-C859-41AC-9261-911464F04F10}"/>
              </a:ext>
            </a:extLst>
          </p:cNvPr>
          <p:cNvSpPr txBox="1">
            <a:spLocks/>
          </p:cNvSpPr>
          <p:nvPr/>
        </p:nvSpPr>
        <p:spPr>
          <a:xfrm>
            <a:off x="1319851" y="3752303"/>
            <a:ext cx="2460149" cy="359997"/>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b="1" i="1" dirty="0">
                <a:latin typeface="FlandersArtSans-Regular" panose="00000500000000000000" pitchFamily="2" charset="0"/>
              </a:rPr>
              <a:t>What data do we need?</a:t>
            </a:r>
          </a:p>
          <a:p>
            <a:endParaRPr lang="en-GB" sz="1800" dirty="0">
              <a:latin typeface="FlandersArtSans-Regular" panose="00000500000000000000" pitchFamily="2" charset="0"/>
            </a:endParaRPr>
          </a:p>
        </p:txBody>
      </p:sp>
      <p:sp>
        <p:nvSpPr>
          <p:cNvPr id="7" name="Google Shape;240;g71eeb774cb_0_278">
            <a:extLst>
              <a:ext uri="{FF2B5EF4-FFF2-40B4-BE49-F238E27FC236}">
                <a16:creationId xmlns:a16="http://schemas.microsoft.com/office/drawing/2014/main" id="{C312E5B0-C859-41AC-9261-911464F04F10}"/>
              </a:ext>
            </a:extLst>
          </p:cNvPr>
          <p:cNvSpPr txBox="1">
            <a:spLocks/>
          </p:cNvSpPr>
          <p:nvPr/>
        </p:nvSpPr>
        <p:spPr>
          <a:xfrm>
            <a:off x="781050" y="1547226"/>
            <a:ext cx="6888149" cy="359997"/>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dirty="0">
                <a:latin typeface="FlandersArtSans-Regular" panose="00000500000000000000" pitchFamily="2" charset="0"/>
              </a:rPr>
              <a:t>Remotely measuring the water quality directly at the source (source or ground water)</a:t>
            </a:r>
          </a:p>
        </p:txBody>
      </p:sp>
      <p:sp>
        <p:nvSpPr>
          <p:cNvPr id="8" name="Rectangle 7"/>
          <p:cNvSpPr/>
          <p:nvPr/>
        </p:nvSpPr>
        <p:spPr>
          <a:xfrm>
            <a:off x="781050" y="4199025"/>
            <a:ext cx="6991349" cy="523220"/>
          </a:xfrm>
          <a:prstGeom prst="rect">
            <a:avLst/>
          </a:prstGeom>
        </p:spPr>
        <p:txBody>
          <a:bodyPr wrap="square">
            <a:spAutoFit/>
          </a:bodyPr>
          <a:lstStyle/>
          <a:p>
            <a:r>
              <a:rPr lang="en-GB" dirty="0">
                <a:latin typeface="FlandersArtSans-Regular" panose="00000500000000000000" pitchFamily="2" charset="0"/>
              </a:rPr>
              <a:t>Live data: </a:t>
            </a:r>
          </a:p>
          <a:p>
            <a:pPr marL="285750" indent="-285750">
              <a:buFont typeface="Arial" panose="020B0604020202020204" pitchFamily="34" charset="0"/>
              <a:buChar char="•"/>
            </a:pPr>
            <a:r>
              <a:rPr lang="en-GB" dirty="0">
                <a:latin typeface="FlandersArtSans-Regular" panose="00000500000000000000" pitchFamily="2" charset="0"/>
              </a:rPr>
              <a:t>PH, chlorate, turbidity temperature, bacteria, amount of water, </a:t>
            </a:r>
            <a:r>
              <a:rPr lang="en-GB" dirty="0" err="1">
                <a:latin typeface="FlandersArtSans-Regular" panose="00000500000000000000" pitchFamily="2" charset="0"/>
              </a:rPr>
              <a:t>ect</a:t>
            </a:r>
            <a:r>
              <a:rPr lang="en-GB" dirty="0">
                <a:latin typeface="FlandersArtSans-Regular" panose="00000500000000000000" pitchFamily="2" charset="0"/>
              </a:rPr>
              <a:t>.</a:t>
            </a:r>
          </a:p>
        </p:txBody>
      </p:sp>
      <p:sp>
        <p:nvSpPr>
          <p:cNvPr id="9" name="Rectangle 8"/>
          <p:cNvSpPr/>
          <p:nvPr/>
        </p:nvSpPr>
        <p:spPr>
          <a:xfrm>
            <a:off x="781050" y="2775449"/>
            <a:ext cx="6928044" cy="307777"/>
          </a:xfrm>
          <a:prstGeom prst="rect">
            <a:avLst/>
          </a:prstGeom>
        </p:spPr>
        <p:txBody>
          <a:bodyPr wrap="square">
            <a:spAutoFit/>
          </a:bodyPr>
          <a:lstStyle/>
          <a:p>
            <a:r>
              <a:rPr lang="en-GB" dirty="0">
                <a:latin typeface="FlandersArtSans-Regular" panose="00000500000000000000" pitchFamily="2" charset="0"/>
              </a:rPr>
              <a:t>Water drinkability based on the criteria for each region/country</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701" y="1051347"/>
            <a:ext cx="350827" cy="350827"/>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701" y="3715565"/>
            <a:ext cx="380315" cy="380315"/>
          </a:xfrm>
          <a:prstGeom prst="rect">
            <a:avLst/>
          </a:prstGeom>
        </p:spPr>
      </p:pic>
      <p:sp>
        <p:nvSpPr>
          <p:cNvPr id="13" name="Google Shape;240;g71eeb774cb_0_278">
            <a:extLst>
              <a:ext uri="{FF2B5EF4-FFF2-40B4-BE49-F238E27FC236}">
                <a16:creationId xmlns:a16="http://schemas.microsoft.com/office/drawing/2014/main" id="{C312E5B0-C859-41AC-9261-911464F04F10}"/>
              </a:ext>
            </a:extLst>
          </p:cNvPr>
          <p:cNvSpPr txBox="1">
            <a:spLocks/>
          </p:cNvSpPr>
          <p:nvPr/>
        </p:nvSpPr>
        <p:spPr>
          <a:xfrm>
            <a:off x="1319851" y="2354905"/>
            <a:ext cx="6888149" cy="359997"/>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b="1" i="1" dirty="0">
                <a:latin typeface="FlandersArtSans-Regular" panose="00000500000000000000" pitchFamily="2" charset="0"/>
              </a:rPr>
              <a:t>What do we want to measure?</a:t>
            </a:r>
          </a:p>
          <a:p>
            <a:endParaRPr lang="en-GB" sz="1800" dirty="0">
              <a:latin typeface="FlandersArtSans-Regular" panose="00000500000000000000" pitchFamily="2"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791" y="2292677"/>
            <a:ext cx="422225" cy="422225"/>
          </a:xfrm>
          <a:prstGeom prst="rect">
            <a:avLst/>
          </a:prstGeom>
        </p:spPr>
      </p:pic>
    </p:spTree>
    <p:extLst>
      <p:ext uri="{BB962C8B-B14F-4D97-AF65-F5344CB8AC3E}">
        <p14:creationId xmlns:p14="http://schemas.microsoft.com/office/powerpoint/2010/main" val="42196891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40;g71eeb774cb_0_278">
            <a:extLst>
              <a:ext uri="{FF2B5EF4-FFF2-40B4-BE49-F238E27FC236}">
                <a16:creationId xmlns:a16="http://schemas.microsoft.com/office/drawing/2014/main" id="{C312E5B0-C859-41AC-9261-911464F04F10}"/>
              </a:ext>
            </a:extLst>
          </p:cNvPr>
          <p:cNvSpPr txBox="1">
            <a:spLocks/>
          </p:cNvSpPr>
          <p:nvPr/>
        </p:nvSpPr>
        <p:spPr>
          <a:xfrm>
            <a:off x="1319851" y="1042177"/>
            <a:ext cx="6888149" cy="359997"/>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b="1" i="1" dirty="0">
                <a:latin typeface="FlandersArtSans-Regular" panose="00000500000000000000" pitchFamily="2" charset="0"/>
              </a:rPr>
              <a:t>Scope</a:t>
            </a:r>
          </a:p>
          <a:p>
            <a:endParaRPr lang="en-GB" sz="1800" dirty="0">
              <a:latin typeface="FlandersArtSans-Regular" panose="00000500000000000000" pitchFamily="2" charset="0"/>
            </a:endParaRPr>
          </a:p>
        </p:txBody>
      </p:sp>
      <p:sp>
        <p:nvSpPr>
          <p:cNvPr id="6" name="Google Shape;240;g71eeb774cb_0_278">
            <a:extLst>
              <a:ext uri="{FF2B5EF4-FFF2-40B4-BE49-F238E27FC236}">
                <a16:creationId xmlns:a16="http://schemas.microsoft.com/office/drawing/2014/main" id="{C312E5B0-C859-41AC-9261-911464F04F10}"/>
              </a:ext>
            </a:extLst>
          </p:cNvPr>
          <p:cNvSpPr txBox="1">
            <a:spLocks/>
          </p:cNvSpPr>
          <p:nvPr/>
        </p:nvSpPr>
        <p:spPr>
          <a:xfrm>
            <a:off x="1319851" y="3752303"/>
            <a:ext cx="2460149" cy="359997"/>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b="1" i="1" dirty="0">
                <a:latin typeface="FlandersArtSans-Regular" panose="00000500000000000000" pitchFamily="2" charset="0"/>
              </a:rPr>
              <a:t>What data do we need?</a:t>
            </a:r>
          </a:p>
          <a:p>
            <a:endParaRPr lang="en-GB" sz="1800" dirty="0">
              <a:latin typeface="FlandersArtSans-Regular" panose="00000500000000000000" pitchFamily="2" charset="0"/>
            </a:endParaRPr>
          </a:p>
        </p:txBody>
      </p:sp>
      <p:sp>
        <p:nvSpPr>
          <p:cNvPr id="7" name="Google Shape;240;g71eeb774cb_0_278">
            <a:extLst>
              <a:ext uri="{FF2B5EF4-FFF2-40B4-BE49-F238E27FC236}">
                <a16:creationId xmlns:a16="http://schemas.microsoft.com/office/drawing/2014/main" id="{C312E5B0-C859-41AC-9261-911464F04F10}"/>
              </a:ext>
            </a:extLst>
          </p:cNvPr>
          <p:cNvSpPr txBox="1">
            <a:spLocks/>
          </p:cNvSpPr>
          <p:nvPr/>
        </p:nvSpPr>
        <p:spPr>
          <a:xfrm>
            <a:off x="781050" y="1547226"/>
            <a:ext cx="6888149" cy="359997"/>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dirty="0">
                <a:latin typeface="FlandersArtSans-Regular" panose="00000500000000000000" pitchFamily="2" charset="0"/>
              </a:rPr>
              <a:t>Optimize CAPEX and OPEX on drinkable, waste and hydropower asset systems</a:t>
            </a:r>
          </a:p>
        </p:txBody>
      </p:sp>
      <p:sp>
        <p:nvSpPr>
          <p:cNvPr id="8" name="Rectangle 7"/>
          <p:cNvSpPr/>
          <p:nvPr/>
        </p:nvSpPr>
        <p:spPr>
          <a:xfrm>
            <a:off x="781050" y="4199025"/>
            <a:ext cx="6991349" cy="307777"/>
          </a:xfrm>
          <a:prstGeom prst="rect">
            <a:avLst/>
          </a:prstGeom>
        </p:spPr>
        <p:txBody>
          <a:bodyPr wrap="square">
            <a:spAutoFit/>
          </a:bodyPr>
          <a:lstStyle/>
          <a:p>
            <a:r>
              <a:rPr lang="en-GB" dirty="0">
                <a:latin typeface="FlandersArtSans-Regular" panose="00000500000000000000" pitchFamily="2" charset="0"/>
              </a:rPr>
              <a:t>Opening time of a valve, vibration, noise, …</a:t>
            </a:r>
          </a:p>
        </p:txBody>
      </p:sp>
      <p:sp>
        <p:nvSpPr>
          <p:cNvPr id="9" name="Rectangle 8"/>
          <p:cNvSpPr/>
          <p:nvPr/>
        </p:nvSpPr>
        <p:spPr>
          <a:xfrm>
            <a:off x="781050" y="2759204"/>
            <a:ext cx="6928044" cy="523220"/>
          </a:xfrm>
          <a:prstGeom prst="rect">
            <a:avLst/>
          </a:prstGeom>
        </p:spPr>
        <p:txBody>
          <a:bodyPr wrap="square">
            <a:spAutoFit/>
          </a:bodyPr>
          <a:lstStyle/>
          <a:p>
            <a:r>
              <a:rPr lang="en-GB" dirty="0">
                <a:latin typeface="FlandersArtSans-Regular" panose="00000500000000000000" pitchFamily="2" charset="0"/>
              </a:rPr>
              <a:t>Operational data from specific equipment that can help us to detect anomalies and plan maintenance interventions</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701" y="1051347"/>
            <a:ext cx="350827" cy="350827"/>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701" y="3715565"/>
            <a:ext cx="380315" cy="380315"/>
          </a:xfrm>
          <a:prstGeom prst="rect">
            <a:avLst/>
          </a:prstGeom>
        </p:spPr>
      </p:pic>
      <p:sp>
        <p:nvSpPr>
          <p:cNvPr id="13" name="Google Shape;240;g71eeb774cb_0_278">
            <a:extLst>
              <a:ext uri="{FF2B5EF4-FFF2-40B4-BE49-F238E27FC236}">
                <a16:creationId xmlns:a16="http://schemas.microsoft.com/office/drawing/2014/main" id="{C312E5B0-C859-41AC-9261-911464F04F10}"/>
              </a:ext>
            </a:extLst>
          </p:cNvPr>
          <p:cNvSpPr txBox="1">
            <a:spLocks/>
          </p:cNvSpPr>
          <p:nvPr/>
        </p:nvSpPr>
        <p:spPr>
          <a:xfrm>
            <a:off x="1319851" y="2354905"/>
            <a:ext cx="6888149" cy="359997"/>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b="1" i="1" dirty="0">
                <a:latin typeface="FlandersArtSans-Regular" panose="00000500000000000000" pitchFamily="2" charset="0"/>
              </a:rPr>
              <a:t>What do we want to measure?</a:t>
            </a:r>
          </a:p>
          <a:p>
            <a:endParaRPr lang="en-GB" sz="1800" dirty="0">
              <a:latin typeface="FlandersArtSans-Regular" panose="00000500000000000000" pitchFamily="2"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791" y="2292677"/>
            <a:ext cx="422225" cy="422225"/>
          </a:xfrm>
          <a:prstGeom prst="rect">
            <a:avLst/>
          </a:prstGeom>
        </p:spPr>
      </p:pic>
      <p:sp>
        <p:nvSpPr>
          <p:cNvPr id="15" name="Google Shape;242;g71eeb774cb_0_278">
            <a:extLst>
              <a:ext uri="{FF2B5EF4-FFF2-40B4-BE49-F238E27FC236}">
                <a16:creationId xmlns:a16="http://schemas.microsoft.com/office/drawing/2014/main" id="{16B4A854-D3F1-4ECC-AD78-76418B2AEB2D}"/>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Use cases - </a:t>
            </a:r>
            <a:r>
              <a:rPr lang="en-GB" sz="2400" b="1" dirty="0">
                <a:latin typeface="FlandersArtSans-Bold" panose="00000800000000000000" pitchFamily="2" charset="0"/>
              </a:rPr>
              <a:t>Predictive maintenance of water assets</a:t>
            </a:r>
            <a:endParaRPr lang="nl-BE" sz="2400" b="1" dirty="0">
              <a:latin typeface="FlandersArtSans-Bold" panose="00000800000000000000" pitchFamily="2" charset="0"/>
            </a:endParaRPr>
          </a:p>
        </p:txBody>
      </p:sp>
    </p:spTree>
    <p:extLst>
      <p:ext uri="{BB962C8B-B14F-4D97-AF65-F5344CB8AC3E}">
        <p14:creationId xmlns:p14="http://schemas.microsoft.com/office/powerpoint/2010/main" val="25625708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b="1" dirty="0">
                <a:solidFill>
                  <a:schemeClr val="accent6">
                    <a:lumMod val="50000"/>
                  </a:schemeClr>
                </a:solidFill>
                <a:ea typeface="+mn-lt"/>
                <a:cs typeface="+mn-lt"/>
              </a:rPr>
              <a:t>Brainstorm exercises</a:t>
            </a:r>
            <a:endParaRPr lang="nl-NL" dirty="0">
              <a:solidFill>
                <a:schemeClr val="accent6">
                  <a:lumMod val="50000"/>
                </a:schemeClr>
              </a:solidFill>
            </a:endParaRPr>
          </a:p>
          <a:p>
            <a:endParaRPr lang="en-US" dirty="0"/>
          </a:p>
        </p:txBody>
      </p:sp>
      <p:sp>
        <p:nvSpPr>
          <p:cNvPr id="4" name="Subtitle 1"/>
          <p:cNvSpPr>
            <a:spLocks noGrp="1"/>
          </p:cNvSpPr>
          <p:nvPr>
            <p:ph type="subTitle" idx="1"/>
          </p:nvPr>
        </p:nvSpPr>
        <p:spPr>
          <a:xfrm>
            <a:off x="1813994" y="3848751"/>
            <a:ext cx="6858000" cy="1241822"/>
          </a:xfrm>
        </p:spPr>
        <p:txBody>
          <a:bodyPr>
            <a:normAutofit/>
          </a:bodyPr>
          <a:lstStyle/>
          <a:p>
            <a:endParaRPr lang="en-US" sz="1400" dirty="0">
              <a:solidFill>
                <a:schemeClr val="accent6">
                  <a:lumMod val="50000"/>
                </a:schemeClr>
              </a:solidFill>
            </a:endParaRPr>
          </a:p>
        </p:txBody>
      </p:sp>
      <p:sp>
        <p:nvSpPr>
          <p:cNvPr id="6" name="Rechthoek 5">
            <a:extLst>
              <a:ext uri="{FF2B5EF4-FFF2-40B4-BE49-F238E27FC236}">
                <a16:creationId xmlns:a16="http://schemas.microsoft.com/office/drawing/2014/main" id="{17626EFE-F012-49A8-B625-9E91790C0110}"/>
              </a:ext>
            </a:extLst>
          </p:cNvPr>
          <p:cNvSpPr/>
          <p:nvPr/>
        </p:nvSpPr>
        <p:spPr>
          <a:xfrm>
            <a:off x="-3133" y="782"/>
            <a:ext cx="328808"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6687478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40;g71eeb774cb_0_278">
            <a:extLst>
              <a:ext uri="{FF2B5EF4-FFF2-40B4-BE49-F238E27FC236}">
                <a16:creationId xmlns:a16="http://schemas.microsoft.com/office/drawing/2014/main" id="{C312E5B0-C859-41AC-9261-911464F04F10}"/>
              </a:ext>
            </a:extLst>
          </p:cNvPr>
          <p:cNvSpPr txBox="1">
            <a:spLocks/>
          </p:cNvSpPr>
          <p:nvPr/>
        </p:nvSpPr>
        <p:spPr>
          <a:xfrm>
            <a:off x="921433" y="927663"/>
            <a:ext cx="7906044" cy="3263400"/>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latin typeface="FlandersArtSans-Regular" panose="00000500000000000000" pitchFamily="2" charset="0"/>
              </a:rPr>
              <a:t>What is the </a:t>
            </a:r>
            <a:r>
              <a:rPr lang="en-GB" sz="1800" b="1" dirty="0">
                <a:latin typeface="FlandersArtSans-Regular" panose="00000500000000000000" pitchFamily="2" charset="0"/>
              </a:rPr>
              <a:t>scope</a:t>
            </a:r>
            <a:r>
              <a:rPr lang="en-GB" sz="1800" dirty="0">
                <a:latin typeface="FlandersArtSans-Regular" panose="00000500000000000000" pitchFamily="2" charset="0"/>
              </a:rPr>
              <a:t> of possible use cases?</a:t>
            </a:r>
          </a:p>
          <a:p>
            <a:pPr marL="285750" indent="-285750">
              <a:buFont typeface="Arial" panose="020B0604020202020204" pitchFamily="34" charset="0"/>
              <a:buChar char="•"/>
            </a:pPr>
            <a:r>
              <a:rPr lang="en-GB" sz="1800" dirty="0">
                <a:latin typeface="FlandersArtSans-Regular" panose="00000500000000000000" pitchFamily="2" charset="0"/>
              </a:rPr>
              <a:t>e.g. Policy making and follow-up, operational reporting, application development, modelling, research, statistics etc.?</a:t>
            </a:r>
          </a:p>
          <a:p>
            <a:pPr marL="285750" indent="-285750">
              <a:buFont typeface="Arial" panose="020B0604020202020204" pitchFamily="34" charset="0"/>
              <a:buChar char="•"/>
            </a:pPr>
            <a:r>
              <a:rPr lang="en-GB" sz="1800" dirty="0">
                <a:latin typeface="FlandersArtSans-Regular" panose="00000500000000000000" pitchFamily="2" charset="0"/>
              </a:rPr>
              <a:t>What problem do we want to solve?</a:t>
            </a:r>
          </a:p>
          <a:p>
            <a:pPr marL="285750" indent="-285750">
              <a:buFont typeface="Arial" panose="020B0604020202020204" pitchFamily="34" charset="0"/>
              <a:buChar char="•"/>
            </a:pPr>
            <a:r>
              <a:rPr lang="en-GB" sz="1800" dirty="0">
                <a:latin typeface="FlandersArtSans-Regular" panose="00000500000000000000" pitchFamily="2" charset="0"/>
              </a:rPr>
              <a:t>What do we understand under air and water quality?</a:t>
            </a:r>
          </a:p>
          <a:p>
            <a:pPr marL="285750" indent="-285750">
              <a:buFont typeface="Arial" panose="020B0604020202020204" pitchFamily="34" charset="0"/>
              <a:buChar char="•"/>
            </a:pPr>
            <a:endParaRPr lang="en-GB" sz="1800" dirty="0">
              <a:latin typeface="FlandersArtSans-Regular" panose="00000500000000000000" pitchFamily="2" charset="0"/>
            </a:endParaRPr>
          </a:p>
          <a:p>
            <a:r>
              <a:rPr lang="en-GB" sz="1800" dirty="0">
                <a:latin typeface="FlandersArtSans-Regular" panose="00000500000000000000" pitchFamily="2" charset="0"/>
              </a:rPr>
              <a:t>What do we want to </a:t>
            </a:r>
            <a:r>
              <a:rPr lang="en-GB" sz="1800" b="1" dirty="0">
                <a:latin typeface="FlandersArtSans-Regular" panose="00000500000000000000" pitchFamily="2" charset="0"/>
              </a:rPr>
              <a:t>measure</a:t>
            </a:r>
            <a:r>
              <a:rPr lang="en-GB" sz="1800" dirty="0">
                <a:latin typeface="FlandersArtSans-Regular" panose="00000500000000000000" pitchFamily="2" charset="0"/>
              </a:rPr>
              <a:t>?</a:t>
            </a:r>
          </a:p>
          <a:p>
            <a:pPr marL="285750" lvl="6" indent="-285750">
              <a:buFont typeface="Arial" panose="020B0604020202020204" pitchFamily="34" charset="0"/>
              <a:buChar char="•"/>
            </a:pPr>
            <a:r>
              <a:rPr lang="en-GB" sz="1800" dirty="0">
                <a:latin typeface="FlandersArtSans-Regular" panose="00000500000000000000" pitchFamily="2" charset="0"/>
              </a:rPr>
              <a:t>For which domains (e.g. for water: watercourses? rainwater? sewage? soil water? ... )</a:t>
            </a:r>
          </a:p>
          <a:p>
            <a:pPr marL="285750" lvl="6" indent="-285750">
              <a:buFont typeface="Arial" panose="020B0604020202020204" pitchFamily="34" charset="0"/>
              <a:buChar char="•"/>
            </a:pPr>
            <a:endParaRPr lang="en-GB" sz="1800" dirty="0">
              <a:latin typeface="FlandersArtSans-Regular" panose="00000500000000000000" pitchFamily="2" charset="0"/>
            </a:endParaRPr>
          </a:p>
          <a:p>
            <a:pPr lvl="6"/>
            <a:r>
              <a:rPr lang="en-GB" sz="1800" dirty="0">
                <a:latin typeface="FlandersArtSans-Regular" panose="00000500000000000000" pitchFamily="2" charset="0"/>
              </a:rPr>
              <a:t>Which data elements (objects) do we need?</a:t>
            </a:r>
          </a:p>
          <a:p>
            <a:pPr marL="285750" lvl="6" indent="-285750">
              <a:buFont typeface="Arial" panose="020B0604020202020204" pitchFamily="34" charset="0"/>
              <a:buChar char="•"/>
            </a:pPr>
            <a:r>
              <a:rPr lang="en-GB" sz="1800" dirty="0">
                <a:latin typeface="FlandersArtSans-Regular" panose="00000500000000000000" pitchFamily="2" charset="0"/>
              </a:rPr>
              <a:t>What kind of information are we talking about: real-time of static?</a:t>
            </a:r>
          </a:p>
          <a:p>
            <a:pPr marL="285750" lvl="6" indent="-285750">
              <a:buFont typeface="Arial" panose="020B0604020202020204" pitchFamily="34" charset="0"/>
              <a:buChar char="•"/>
            </a:pPr>
            <a:r>
              <a:rPr lang="en-GB" sz="1800" dirty="0">
                <a:latin typeface="FlandersArtSans-Regular" panose="00000500000000000000" pitchFamily="2" charset="0"/>
              </a:rPr>
              <a:t>What kind of filters do we need to be able to apply (watercourse, area, ..)?</a:t>
            </a:r>
          </a:p>
        </p:txBody>
      </p:sp>
      <p:sp>
        <p:nvSpPr>
          <p:cNvPr id="3" name="Google Shape;242;g71eeb774cb_0_278">
            <a:extLst>
              <a:ext uri="{FF2B5EF4-FFF2-40B4-BE49-F238E27FC236}">
                <a16:creationId xmlns:a16="http://schemas.microsoft.com/office/drawing/2014/main" id="{16B4A854-D3F1-4ECC-AD78-76418B2AEB2D}"/>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en-GB" sz="3200" b="1" dirty="0">
                <a:latin typeface="FlandersArtSans-Bold" panose="00000800000000000000" pitchFamily="2" charset="0"/>
              </a:rPr>
              <a:t>Exercise - Setting the boundaries</a:t>
            </a:r>
            <a:endParaRPr lang="nl-BE" sz="3200" b="1" dirty="0">
              <a:latin typeface="FlandersArtSans-Bold" panose="00000800000000000000" pitchFamily="2"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043" y="982698"/>
            <a:ext cx="350827" cy="35082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839" y="2496059"/>
            <a:ext cx="422225" cy="42222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298" y="3638192"/>
            <a:ext cx="380315" cy="380315"/>
          </a:xfrm>
          <a:prstGeom prst="rect">
            <a:avLst/>
          </a:prstGeom>
        </p:spPr>
      </p:pic>
    </p:spTree>
    <p:extLst>
      <p:ext uri="{BB962C8B-B14F-4D97-AF65-F5344CB8AC3E}">
        <p14:creationId xmlns:p14="http://schemas.microsoft.com/office/powerpoint/2010/main" val="6540068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42;g71eeb774cb_0_278">
            <a:extLst>
              <a:ext uri="{FF2B5EF4-FFF2-40B4-BE49-F238E27FC236}">
                <a16:creationId xmlns:a16="http://schemas.microsoft.com/office/drawing/2014/main" id="{16B4A854-D3F1-4ECC-AD78-76418B2AEB2D}"/>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en-GB" sz="3200" b="1" dirty="0">
                <a:latin typeface="FlandersArtSans-Bold" panose="00000800000000000000" pitchFamily="2" charset="0"/>
              </a:rPr>
              <a:t>Short break</a:t>
            </a:r>
            <a:endParaRPr lang="nl-BE" sz="3200" b="1" dirty="0">
              <a:latin typeface="FlandersArtSans-Bold" panose="00000800000000000000" pitchFamily="2" charset="0"/>
            </a:endParaRPr>
          </a:p>
        </p:txBody>
      </p:sp>
      <p:sp>
        <p:nvSpPr>
          <p:cNvPr id="7" name="Freeform 1191"/>
          <p:cNvSpPr>
            <a:spLocks noEditPoints="1"/>
          </p:cNvSpPr>
          <p:nvPr/>
        </p:nvSpPr>
        <p:spPr bwMode="auto">
          <a:xfrm>
            <a:off x="628651" y="2116841"/>
            <a:ext cx="551071" cy="741564"/>
          </a:xfrm>
          <a:custGeom>
            <a:avLst/>
            <a:gdLst/>
            <a:ahLst/>
            <a:cxnLst>
              <a:cxn ang="0">
                <a:pos x="632" y="347"/>
              </a:cxn>
              <a:cxn ang="0">
                <a:pos x="571" y="286"/>
              </a:cxn>
              <a:cxn ang="0">
                <a:pos x="401" y="244"/>
              </a:cxn>
              <a:cxn ang="0">
                <a:pos x="340" y="0"/>
              </a:cxn>
              <a:cxn ang="0">
                <a:pos x="279" y="244"/>
              </a:cxn>
              <a:cxn ang="0">
                <a:pos x="340" y="918"/>
              </a:cxn>
              <a:cxn ang="0">
                <a:pos x="608" y="371"/>
              </a:cxn>
              <a:cxn ang="0">
                <a:pos x="340" y="35"/>
              </a:cxn>
              <a:cxn ang="0">
                <a:pos x="361" y="223"/>
              </a:cxn>
              <a:cxn ang="0">
                <a:pos x="381" y="181"/>
              </a:cxn>
              <a:cxn ang="0">
                <a:pos x="299" y="99"/>
              </a:cxn>
              <a:cxn ang="0">
                <a:pos x="318" y="181"/>
              </a:cxn>
              <a:cxn ang="0">
                <a:pos x="245" y="130"/>
              </a:cxn>
              <a:cxn ang="0">
                <a:pos x="357" y="814"/>
              </a:cxn>
              <a:cxn ang="0">
                <a:pos x="322" y="814"/>
              </a:cxn>
              <a:cxn ang="0">
                <a:pos x="70" y="596"/>
              </a:cxn>
              <a:cxn ang="0">
                <a:pos x="138" y="578"/>
              </a:cxn>
              <a:cxn ang="0">
                <a:pos x="70" y="561"/>
              </a:cxn>
              <a:cxn ang="0">
                <a:pos x="609" y="561"/>
              </a:cxn>
              <a:cxn ang="0">
                <a:pos x="542" y="578"/>
              </a:cxn>
              <a:cxn ang="0">
                <a:pos x="609" y="596"/>
              </a:cxn>
              <a:cxn ang="0">
                <a:pos x="396" y="611"/>
              </a:cxn>
              <a:cxn ang="0">
                <a:pos x="340" y="513"/>
              </a:cxn>
              <a:cxn ang="0">
                <a:pos x="296" y="510"/>
              </a:cxn>
              <a:cxn ang="0">
                <a:pos x="272" y="535"/>
              </a:cxn>
              <a:cxn ang="0">
                <a:pos x="307" y="635"/>
              </a:cxn>
              <a:cxn ang="0">
                <a:pos x="372" y="635"/>
              </a:cxn>
              <a:cxn ang="0">
                <a:pos x="494" y="750"/>
              </a:cxn>
              <a:cxn ang="0">
                <a:pos x="506" y="720"/>
              </a:cxn>
              <a:cxn ang="0">
                <a:pos x="366" y="594"/>
              </a:cxn>
              <a:cxn ang="0">
                <a:pos x="325" y="605"/>
              </a:cxn>
              <a:cxn ang="0">
                <a:pos x="340" y="548"/>
              </a:cxn>
              <a:cxn ang="0">
                <a:pos x="369" y="571"/>
              </a:cxn>
              <a:cxn ang="0">
                <a:pos x="308" y="426"/>
              </a:cxn>
              <a:cxn ang="0">
                <a:pos x="420" y="345"/>
              </a:cxn>
              <a:cxn ang="0">
                <a:pos x="340" y="457"/>
              </a:cxn>
            </a:cxnLst>
            <a:rect l="0" t="0" r="r" b="b"/>
            <a:pathLst>
              <a:path w="680" h="918">
                <a:moveTo>
                  <a:pt x="608" y="371"/>
                </a:moveTo>
                <a:cubicBezTo>
                  <a:pt x="632" y="347"/>
                  <a:pt x="632" y="347"/>
                  <a:pt x="632" y="347"/>
                </a:cubicBezTo>
                <a:cubicBezTo>
                  <a:pt x="649" y="330"/>
                  <a:pt x="649" y="303"/>
                  <a:pt x="632" y="286"/>
                </a:cubicBezTo>
                <a:cubicBezTo>
                  <a:pt x="616" y="269"/>
                  <a:pt x="588" y="269"/>
                  <a:pt x="571" y="286"/>
                </a:cubicBezTo>
                <a:cubicBezTo>
                  <a:pt x="547" y="310"/>
                  <a:pt x="547" y="310"/>
                  <a:pt x="547" y="310"/>
                </a:cubicBezTo>
                <a:cubicBezTo>
                  <a:pt x="505" y="277"/>
                  <a:pt x="455" y="254"/>
                  <a:pt x="401" y="244"/>
                </a:cubicBezTo>
                <a:cubicBezTo>
                  <a:pt x="442" y="223"/>
                  <a:pt x="470" y="179"/>
                  <a:pt x="470" y="130"/>
                </a:cubicBezTo>
                <a:cubicBezTo>
                  <a:pt x="470" y="58"/>
                  <a:pt x="411" y="0"/>
                  <a:pt x="340" y="0"/>
                </a:cubicBezTo>
                <a:cubicBezTo>
                  <a:pt x="268" y="0"/>
                  <a:pt x="210" y="58"/>
                  <a:pt x="210" y="130"/>
                </a:cubicBezTo>
                <a:cubicBezTo>
                  <a:pt x="210" y="179"/>
                  <a:pt x="238" y="223"/>
                  <a:pt x="279" y="244"/>
                </a:cubicBezTo>
                <a:cubicBezTo>
                  <a:pt x="121" y="273"/>
                  <a:pt x="0" y="412"/>
                  <a:pt x="0" y="578"/>
                </a:cubicBezTo>
                <a:cubicBezTo>
                  <a:pt x="0" y="766"/>
                  <a:pt x="152" y="918"/>
                  <a:pt x="340" y="918"/>
                </a:cubicBezTo>
                <a:cubicBezTo>
                  <a:pt x="527" y="918"/>
                  <a:pt x="680" y="766"/>
                  <a:pt x="680" y="578"/>
                </a:cubicBezTo>
                <a:cubicBezTo>
                  <a:pt x="680" y="500"/>
                  <a:pt x="653" y="429"/>
                  <a:pt x="608" y="371"/>
                </a:cubicBezTo>
                <a:close/>
                <a:moveTo>
                  <a:pt x="245" y="130"/>
                </a:moveTo>
                <a:cubicBezTo>
                  <a:pt x="245" y="77"/>
                  <a:pt x="287" y="35"/>
                  <a:pt x="340" y="35"/>
                </a:cubicBezTo>
                <a:cubicBezTo>
                  <a:pt x="392" y="35"/>
                  <a:pt x="435" y="77"/>
                  <a:pt x="435" y="130"/>
                </a:cubicBezTo>
                <a:cubicBezTo>
                  <a:pt x="435" y="175"/>
                  <a:pt x="404" y="213"/>
                  <a:pt x="361" y="223"/>
                </a:cubicBezTo>
                <a:cubicBezTo>
                  <a:pt x="361" y="181"/>
                  <a:pt x="361" y="181"/>
                  <a:pt x="361" y="181"/>
                </a:cubicBezTo>
                <a:cubicBezTo>
                  <a:pt x="381" y="181"/>
                  <a:pt x="381" y="181"/>
                  <a:pt x="381" y="181"/>
                </a:cubicBezTo>
                <a:cubicBezTo>
                  <a:pt x="381" y="99"/>
                  <a:pt x="381" y="99"/>
                  <a:pt x="381" y="99"/>
                </a:cubicBezTo>
                <a:cubicBezTo>
                  <a:pt x="299" y="99"/>
                  <a:pt x="299" y="99"/>
                  <a:pt x="299" y="99"/>
                </a:cubicBezTo>
                <a:cubicBezTo>
                  <a:pt x="299" y="181"/>
                  <a:pt x="299" y="181"/>
                  <a:pt x="299" y="181"/>
                </a:cubicBezTo>
                <a:cubicBezTo>
                  <a:pt x="318" y="181"/>
                  <a:pt x="318" y="181"/>
                  <a:pt x="318" y="181"/>
                </a:cubicBezTo>
                <a:cubicBezTo>
                  <a:pt x="318" y="223"/>
                  <a:pt x="318" y="223"/>
                  <a:pt x="318" y="223"/>
                </a:cubicBezTo>
                <a:cubicBezTo>
                  <a:pt x="276" y="213"/>
                  <a:pt x="245" y="175"/>
                  <a:pt x="245" y="130"/>
                </a:cubicBezTo>
                <a:close/>
                <a:moveTo>
                  <a:pt x="357" y="848"/>
                </a:moveTo>
                <a:cubicBezTo>
                  <a:pt x="357" y="814"/>
                  <a:pt x="357" y="814"/>
                  <a:pt x="357" y="814"/>
                </a:cubicBezTo>
                <a:cubicBezTo>
                  <a:pt x="357" y="805"/>
                  <a:pt x="349" y="797"/>
                  <a:pt x="340" y="797"/>
                </a:cubicBezTo>
                <a:cubicBezTo>
                  <a:pt x="330" y="797"/>
                  <a:pt x="322" y="805"/>
                  <a:pt x="322" y="814"/>
                </a:cubicBezTo>
                <a:cubicBezTo>
                  <a:pt x="322" y="848"/>
                  <a:pt x="322" y="848"/>
                  <a:pt x="322" y="848"/>
                </a:cubicBezTo>
                <a:cubicBezTo>
                  <a:pt x="187" y="839"/>
                  <a:pt x="79" y="731"/>
                  <a:pt x="70" y="596"/>
                </a:cubicBezTo>
                <a:cubicBezTo>
                  <a:pt x="120" y="596"/>
                  <a:pt x="120" y="596"/>
                  <a:pt x="120" y="596"/>
                </a:cubicBezTo>
                <a:cubicBezTo>
                  <a:pt x="130" y="596"/>
                  <a:pt x="138" y="588"/>
                  <a:pt x="138" y="578"/>
                </a:cubicBezTo>
                <a:cubicBezTo>
                  <a:pt x="138" y="569"/>
                  <a:pt x="130" y="561"/>
                  <a:pt x="120" y="561"/>
                </a:cubicBezTo>
                <a:cubicBezTo>
                  <a:pt x="70" y="561"/>
                  <a:pt x="70" y="561"/>
                  <a:pt x="70" y="561"/>
                </a:cubicBezTo>
                <a:cubicBezTo>
                  <a:pt x="79" y="420"/>
                  <a:pt x="197" y="308"/>
                  <a:pt x="340" y="308"/>
                </a:cubicBezTo>
                <a:cubicBezTo>
                  <a:pt x="483" y="308"/>
                  <a:pt x="600" y="420"/>
                  <a:pt x="609" y="561"/>
                </a:cubicBezTo>
                <a:cubicBezTo>
                  <a:pt x="559" y="561"/>
                  <a:pt x="559" y="561"/>
                  <a:pt x="559" y="561"/>
                </a:cubicBezTo>
                <a:cubicBezTo>
                  <a:pt x="550" y="561"/>
                  <a:pt x="542" y="569"/>
                  <a:pt x="542" y="578"/>
                </a:cubicBezTo>
                <a:cubicBezTo>
                  <a:pt x="542" y="588"/>
                  <a:pt x="550" y="596"/>
                  <a:pt x="559" y="596"/>
                </a:cubicBezTo>
                <a:cubicBezTo>
                  <a:pt x="609" y="596"/>
                  <a:pt x="609" y="596"/>
                  <a:pt x="609" y="596"/>
                </a:cubicBezTo>
                <a:cubicBezTo>
                  <a:pt x="601" y="731"/>
                  <a:pt x="492" y="839"/>
                  <a:pt x="357" y="848"/>
                </a:cubicBezTo>
                <a:close/>
                <a:moveTo>
                  <a:pt x="396" y="611"/>
                </a:moveTo>
                <a:cubicBezTo>
                  <a:pt x="414" y="580"/>
                  <a:pt x="403" y="540"/>
                  <a:pt x="372" y="522"/>
                </a:cubicBezTo>
                <a:cubicBezTo>
                  <a:pt x="362" y="516"/>
                  <a:pt x="351" y="513"/>
                  <a:pt x="340" y="513"/>
                </a:cubicBezTo>
                <a:cubicBezTo>
                  <a:pt x="329" y="513"/>
                  <a:pt x="318" y="516"/>
                  <a:pt x="308" y="522"/>
                </a:cubicBezTo>
                <a:cubicBezTo>
                  <a:pt x="296" y="510"/>
                  <a:pt x="296" y="510"/>
                  <a:pt x="296" y="510"/>
                </a:cubicBezTo>
                <a:cubicBezTo>
                  <a:pt x="289" y="503"/>
                  <a:pt x="278" y="503"/>
                  <a:pt x="272" y="510"/>
                </a:cubicBezTo>
                <a:cubicBezTo>
                  <a:pt x="265" y="517"/>
                  <a:pt x="265" y="528"/>
                  <a:pt x="272" y="535"/>
                </a:cubicBezTo>
                <a:cubicBezTo>
                  <a:pt x="283" y="546"/>
                  <a:pt x="283" y="546"/>
                  <a:pt x="283" y="546"/>
                </a:cubicBezTo>
                <a:cubicBezTo>
                  <a:pt x="266" y="578"/>
                  <a:pt x="276" y="617"/>
                  <a:pt x="307" y="635"/>
                </a:cubicBezTo>
                <a:cubicBezTo>
                  <a:pt x="318" y="641"/>
                  <a:pt x="329" y="644"/>
                  <a:pt x="340" y="644"/>
                </a:cubicBezTo>
                <a:cubicBezTo>
                  <a:pt x="351" y="644"/>
                  <a:pt x="362" y="641"/>
                  <a:pt x="372" y="635"/>
                </a:cubicBezTo>
                <a:cubicBezTo>
                  <a:pt x="481" y="745"/>
                  <a:pt x="481" y="745"/>
                  <a:pt x="481" y="745"/>
                </a:cubicBezTo>
                <a:cubicBezTo>
                  <a:pt x="485" y="748"/>
                  <a:pt x="489" y="750"/>
                  <a:pt x="494" y="750"/>
                </a:cubicBezTo>
                <a:cubicBezTo>
                  <a:pt x="498" y="750"/>
                  <a:pt x="503" y="748"/>
                  <a:pt x="506" y="745"/>
                </a:cubicBezTo>
                <a:cubicBezTo>
                  <a:pt x="513" y="738"/>
                  <a:pt x="513" y="727"/>
                  <a:pt x="506" y="720"/>
                </a:cubicBezTo>
                <a:lnTo>
                  <a:pt x="396" y="611"/>
                </a:lnTo>
                <a:close/>
                <a:moveTo>
                  <a:pt x="366" y="594"/>
                </a:moveTo>
                <a:cubicBezTo>
                  <a:pt x="361" y="603"/>
                  <a:pt x="351" y="609"/>
                  <a:pt x="340" y="609"/>
                </a:cubicBezTo>
                <a:cubicBezTo>
                  <a:pt x="334" y="609"/>
                  <a:pt x="329" y="608"/>
                  <a:pt x="325" y="605"/>
                </a:cubicBezTo>
                <a:cubicBezTo>
                  <a:pt x="310" y="596"/>
                  <a:pt x="305" y="578"/>
                  <a:pt x="314" y="563"/>
                </a:cubicBezTo>
                <a:cubicBezTo>
                  <a:pt x="319" y="554"/>
                  <a:pt x="329" y="548"/>
                  <a:pt x="340" y="548"/>
                </a:cubicBezTo>
                <a:cubicBezTo>
                  <a:pt x="345" y="548"/>
                  <a:pt x="350" y="549"/>
                  <a:pt x="355" y="552"/>
                </a:cubicBezTo>
                <a:cubicBezTo>
                  <a:pt x="362" y="556"/>
                  <a:pt x="367" y="563"/>
                  <a:pt x="369" y="571"/>
                </a:cubicBezTo>
                <a:cubicBezTo>
                  <a:pt x="371" y="578"/>
                  <a:pt x="370" y="587"/>
                  <a:pt x="366" y="594"/>
                </a:cubicBezTo>
                <a:close/>
                <a:moveTo>
                  <a:pt x="308" y="426"/>
                </a:moveTo>
                <a:cubicBezTo>
                  <a:pt x="308" y="413"/>
                  <a:pt x="316" y="401"/>
                  <a:pt x="328" y="397"/>
                </a:cubicBezTo>
                <a:cubicBezTo>
                  <a:pt x="420" y="345"/>
                  <a:pt x="420" y="345"/>
                  <a:pt x="420" y="345"/>
                </a:cubicBezTo>
                <a:cubicBezTo>
                  <a:pt x="369" y="438"/>
                  <a:pt x="369" y="438"/>
                  <a:pt x="369" y="438"/>
                </a:cubicBezTo>
                <a:cubicBezTo>
                  <a:pt x="364" y="449"/>
                  <a:pt x="353" y="457"/>
                  <a:pt x="340" y="457"/>
                </a:cubicBezTo>
                <a:cubicBezTo>
                  <a:pt x="322" y="457"/>
                  <a:pt x="308" y="443"/>
                  <a:pt x="308" y="426"/>
                </a:cubicBezTo>
                <a:close/>
              </a:path>
            </a:pathLst>
          </a:custGeom>
          <a:solidFill>
            <a:schemeClr val="tx1">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Google Shape;240;g71eeb774cb_0_278">
            <a:extLst>
              <a:ext uri="{FF2B5EF4-FFF2-40B4-BE49-F238E27FC236}">
                <a16:creationId xmlns:a16="http://schemas.microsoft.com/office/drawing/2014/main" id="{C312E5B0-C859-41AC-9261-911464F04F10}"/>
              </a:ext>
            </a:extLst>
          </p:cNvPr>
          <p:cNvSpPr txBox="1">
            <a:spLocks/>
          </p:cNvSpPr>
          <p:nvPr/>
        </p:nvSpPr>
        <p:spPr>
          <a:xfrm>
            <a:off x="1257300" y="2365882"/>
            <a:ext cx="7886700" cy="492523"/>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nl-NL" sz="1800" dirty="0"/>
              <a:t>Let’s take a 5 minute break, while we process your input</a:t>
            </a:r>
          </a:p>
        </p:txBody>
      </p:sp>
    </p:spTree>
    <p:extLst>
      <p:ext uri="{BB962C8B-B14F-4D97-AF65-F5344CB8AC3E}">
        <p14:creationId xmlns:p14="http://schemas.microsoft.com/office/powerpoint/2010/main" val="14834285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b="1" dirty="0">
                <a:solidFill>
                  <a:schemeClr val="accent6">
                    <a:lumMod val="50000"/>
                  </a:schemeClr>
                </a:solidFill>
                <a:ea typeface="+mn-lt"/>
                <a:cs typeface="+mn-lt"/>
              </a:rPr>
              <a:t>Next steps</a:t>
            </a:r>
            <a:endParaRPr lang="nl-NL" dirty="0">
              <a:solidFill>
                <a:schemeClr val="accent6">
                  <a:lumMod val="50000"/>
                </a:schemeClr>
              </a:solidFill>
            </a:endParaRPr>
          </a:p>
          <a:p>
            <a:endParaRPr lang="en-US" dirty="0"/>
          </a:p>
        </p:txBody>
      </p:sp>
      <p:sp>
        <p:nvSpPr>
          <p:cNvPr id="4" name="Subtitle 1"/>
          <p:cNvSpPr>
            <a:spLocks noGrp="1"/>
          </p:cNvSpPr>
          <p:nvPr>
            <p:ph type="subTitle" idx="1"/>
          </p:nvPr>
        </p:nvSpPr>
        <p:spPr>
          <a:xfrm>
            <a:off x="1813994" y="3848751"/>
            <a:ext cx="6858000" cy="1241822"/>
          </a:xfrm>
        </p:spPr>
        <p:txBody>
          <a:bodyPr>
            <a:normAutofit/>
          </a:bodyPr>
          <a:lstStyle/>
          <a:p>
            <a:endParaRPr lang="en-US" sz="1400" dirty="0">
              <a:solidFill>
                <a:schemeClr val="accent6">
                  <a:lumMod val="50000"/>
                </a:schemeClr>
              </a:solidFill>
            </a:endParaRPr>
          </a:p>
        </p:txBody>
      </p:sp>
      <p:sp>
        <p:nvSpPr>
          <p:cNvPr id="6" name="Rechthoek 5">
            <a:extLst>
              <a:ext uri="{FF2B5EF4-FFF2-40B4-BE49-F238E27FC236}">
                <a16:creationId xmlns:a16="http://schemas.microsoft.com/office/drawing/2014/main" id="{17626EFE-F012-49A8-B625-9E91790C0110}"/>
              </a:ext>
            </a:extLst>
          </p:cNvPr>
          <p:cNvSpPr/>
          <p:nvPr/>
        </p:nvSpPr>
        <p:spPr>
          <a:xfrm>
            <a:off x="-3133" y="782"/>
            <a:ext cx="328808"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12702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42;g71eeb774cb_0_278">
            <a:extLst>
              <a:ext uri="{FF2B5EF4-FFF2-40B4-BE49-F238E27FC236}">
                <a16:creationId xmlns:a16="http://schemas.microsoft.com/office/drawing/2014/main" id="{16B4A854-D3F1-4ECC-AD78-76418B2AEB2D}"/>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Next steps</a:t>
            </a:r>
          </a:p>
        </p:txBody>
      </p:sp>
      <p:cxnSp>
        <p:nvCxnSpPr>
          <p:cNvPr id="42" name="Google Shape;580;p85"/>
          <p:cNvCxnSpPr/>
          <p:nvPr/>
        </p:nvCxnSpPr>
        <p:spPr>
          <a:xfrm>
            <a:off x="2350260" y="3281415"/>
            <a:ext cx="0" cy="313909"/>
          </a:xfrm>
          <a:prstGeom prst="straightConnector1">
            <a:avLst/>
          </a:prstGeom>
          <a:noFill/>
          <a:ln w="12700" cap="sq" cmpd="sng">
            <a:solidFill>
              <a:schemeClr val="tx2">
                <a:lumMod val="25000"/>
              </a:schemeClr>
            </a:solidFill>
            <a:prstDash val="solid"/>
            <a:round/>
            <a:headEnd type="diamond" w="med" len="med"/>
            <a:tailEnd type="none" w="sm" len="sm"/>
          </a:ln>
        </p:spPr>
      </p:cxnSp>
      <p:cxnSp>
        <p:nvCxnSpPr>
          <p:cNvPr id="43" name="Google Shape;580;p85"/>
          <p:cNvCxnSpPr/>
          <p:nvPr/>
        </p:nvCxnSpPr>
        <p:spPr>
          <a:xfrm>
            <a:off x="4055130" y="3171373"/>
            <a:ext cx="0" cy="512918"/>
          </a:xfrm>
          <a:prstGeom prst="straightConnector1">
            <a:avLst/>
          </a:prstGeom>
          <a:noFill/>
          <a:ln w="12700" cap="sq" cmpd="sng">
            <a:solidFill>
              <a:schemeClr val="tx2">
                <a:lumMod val="25000"/>
              </a:schemeClr>
            </a:solidFill>
            <a:prstDash val="solid"/>
            <a:round/>
            <a:headEnd type="diamond" w="med" len="med"/>
            <a:tailEnd type="none" w="sm" len="sm"/>
          </a:ln>
        </p:spPr>
      </p:cxnSp>
      <p:cxnSp>
        <p:nvCxnSpPr>
          <p:cNvPr id="44" name="Google Shape;553;p85"/>
          <p:cNvCxnSpPr/>
          <p:nvPr/>
        </p:nvCxnSpPr>
        <p:spPr>
          <a:xfrm>
            <a:off x="3215904" y="3800947"/>
            <a:ext cx="0" cy="292202"/>
          </a:xfrm>
          <a:prstGeom prst="straightConnector1">
            <a:avLst/>
          </a:prstGeom>
          <a:noFill/>
          <a:ln w="12700" cap="sq" cmpd="sng">
            <a:solidFill>
              <a:schemeClr val="tx2">
                <a:lumMod val="25000"/>
              </a:schemeClr>
            </a:solidFill>
            <a:prstDash val="solid"/>
            <a:round/>
            <a:headEnd type="none" w="sm" len="sm"/>
            <a:tailEnd type="diamond" w="med" len="med"/>
          </a:ln>
        </p:spPr>
      </p:cxnSp>
      <p:cxnSp>
        <p:nvCxnSpPr>
          <p:cNvPr id="45" name="Google Shape;551;p85"/>
          <p:cNvCxnSpPr/>
          <p:nvPr/>
        </p:nvCxnSpPr>
        <p:spPr>
          <a:xfrm>
            <a:off x="1781970" y="3849446"/>
            <a:ext cx="0" cy="487407"/>
          </a:xfrm>
          <a:prstGeom prst="straightConnector1">
            <a:avLst/>
          </a:prstGeom>
          <a:noFill/>
          <a:ln w="12700" cap="sq" cmpd="sng">
            <a:solidFill>
              <a:schemeClr val="tx2">
                <a:lumMod val="25000"/>
              </a:schemeClr>
            </a:solidFill>
            <a:prstDash val="solid"/>
            <a:round/>
            <a:headEnd type="none" w="sm" len="sm"/>
            <a:tailEnd type="diamond" w="med" len="med"/>
          </a:ln>
        </p:spPr>
      </p:cxnSp>
      <p:cxnSp>
        <p:nvCxnSpPr>
          <p:cNvPr id="46" name="Google Shape;553;p85"/>
          <p:cNvCxnSpPr/>
          <p:nvPr/>
        </p:nvCxnSpPr>
        <p:spPr>
          <a:xfrm flipH="1">
            <a:off x="4830071" y="3842589"/>
            <a:ext cx="1882" cy="423295"/>
          </a:xfrm>
          <a:prstGeom prst="straightConnector1">
            <a:avLst/>
          </a:prstGeom>
          <a:noFill/>
          <a:ln w="12700" cap="sq" cmpd="sng">
            <a:solidFill>
              <a:schemeClr val="tx2">
                <a:lumMod val="25000"/>
              </a:schemeClr>
            </a:solidFill>
            <a:prstDash val="solid"/>
            <a:round/>
            <a:headEnd type="none" w="sm" len="sm"/>
            <a:tailEnd type="diamond" w="med" len="med"/>
          </a:ln>
        </p:spPr>
      </p:cxnSp>
      <p:sp>
        <p:nvSpPr>
          <p:cNvPr id="47" name="Google Shape;563;p85"/>
          <p:cNvSpPr txBox="1"/>
          <p:nvPr/>
        </p:nvSpPr>
        <p:spPr>
          <a:xfrm>
            <a:off x="634002" y="3643361"/>
            <a:ext cx="893106" cy="22854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None/>
            </a:pPr>
            <a:r>
              <a:rPr lang="nl-BE" sz="1000" b="1" i="0" u="none" strike="noStrike" cap="none" dirty="0">
                <a:solidFill>
                  <a:schemeClr val="tx1"/>
                </a:solidFill>
                <a:latin typeface="+mj-lt"/>
                <a:ea typeface="Arial"/>
                <a:cs typeface="Arial"/>
                <a:sym typeface="Arial"/>
              </a:rPr>
              <a:t>December</a:t>
            </a:r>
          </a:p>
        </p:txBody>
      </p:sp>
      <p:sp>
        <p:nvSpPr>
          <p:cNvPr id="48" name="Google Shape;574;p85"/>
          <p:cNvSpPr/>
          <p:nvPr/>
        </p:nvSpPr>
        <p:spPr>
          <a:xfrm rot="5400000">
            <a:off x="8667475" y="3679606"/>
            <a:ext cx="410027" cy="155284"/>
          </a:xfrm>
          <a:prstGeom prst="triangle">
            <a:avLst>
              <a:gd name="adj" fmla="val 50000"/>
            </a:avLst>
          </a:prstGeom>
          <a:solidFill>
            <a:schemeClr val="tx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lang="nl-BE" sz="1600" b="0" i="0" u="none" strike="noStrike" cap="none" dirty="0">
              <a:solidFill>
                <a:schemeClr val="tx1"/>
              </a:solidFill>
              <a:latin typeface="Flanders Art Sans" panose="00000500000000000000" pitchFamily="50" charset="0"/>
              <a:ea typeface="Arial"/>
              <a:cs typeface="Arial"/>
              <a:sym typeface="Arial"/>
            </a:endParaRPr>
          </a:p>
        </p:txBody>
      </p:sp>
      <p:cxnSp>
        <p:nvCxnSpPr>
          <p:cNvPr id="49" name="Google Shape;575;p85"/>
          <p:cNvCxnSpPr/>
          <p:nvPr/>
        </p:nvCxnSpPr>
        <p:spPr>
          <a:xfrm>
            <a:off x="1184091" y="3116532"/>
            <a:ext cx="2947" cy="526445"/>
          </a:xfrm>
          <a:prstGeom prst="straightConnector1">
            <a:avLst/>
          </a:prstGeom>
          <a:noFill/>
          <a:ln w="12700" cap="sq" cmpd="sng">
            <a:solidFill>
              <a:schemeClr val="tx2">
                <a:lumMod val="25000"/>
              </a:schemeClr>
            </a:solidFill>
            <a:prstDash val="solid"/>
            <a:round/>
            <a:headEnd type="diamond" w="med" len="med"/>
            <a:tailEnd type="none" w="sm" len="sm"/>
          </a:ln>
        </p:spPr>
      </p:cxnSp>
      <p:cxnSp>
        <p:nvCxnSpPr>
          <p:cNvPr id="50" name="Google Shape;580;p85"/>
          <p:cNvCxnSpPr/>
          <p:nvPr/>
        </p:nvCxnSpPr>
        <p:spPr>
          <a:xfrm flipH="1">
            <a:off x="5488728" y="3065982"/>
            <a:ext cx="0" cy="627818"/>
          </a:xfrm>
          <a:prstGeom prst="straightConnector1">
            <a:avLst/>
          </a:prstGeom>
          <a:noFill/>
          <a:ln w="12700" cap="sq" cmpd="sng">
            <a:solidFill>
              <a:schemeClr val="tx2">
                <a:lumMod val="25000"/>
              </a:schemeClr>
            </a:solidFill>
            <a:prstDash val="solid"/>
            <a:round/>
            <a:headEnd type="diamond" w="med" len="med"/>
            <a:tailEnd type="none" w="sm" len="sm"/>
          </a:ln>
        </p:spPr>
      </p:cxnSp>
      <p:cxnSp>
        <p:nvCxnSpPr>
          <p:cNvPr id="51" name="Google Shape;582;p85"/>
          <p:cNvCxnSpPr/>
          <p:nvPr/>
        </p:nvCxnSpPr>
        <p:spPr>
          <a:xfrm>
            <a:off x="8330178" y="3171373"/>
            <a:ext cx="0" cy="476877"/>
          </a:xfrm>
          <a:prstGeom prst="straightConnector1">
            <a:avLst/>
          </a:prstGeom>
          <a:noFill/>
          <a:ln w="12700" cap="sq" cmpd="sng">
            <a:solidFill>
              <a:schemeClr val="tx2">
                <a:lumMod val="25000"/>
              </a:schemeClr>
            </a:solidFill>
            <a:prstDash val="solid"/>
            <a:round/>
            <a:headEnd type="diamond" w="med" len="med"/>
            <a:tailEnd type="none" w="sm" len="sm"/>
          </a:ln>
        </p:spPr>
      </p:cxnSp>
      <p:sp>
        <p:nvSpPr>
          <p:cNvPr id="52" name="Google Shape;562;p85"/>
          <p:cNvSpPr txBox="1"/>
          <p:nvPr/>
        </p:nvSpPr>
        <p:spPr>
          <a:xfrm>
            <a:off x="1527831" y="3648250"/>
            <a:ext cx="903998" cy="227771"/>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None/>
            </a:pPr>
            <a:r>
              <a:rPr lang="nl-BE" sz="1000" b="1" dirty="0" err="1">
                <a:solidFill>
                  <a:schemeClr val="bg1"/>
                </a:solidFill>
                <a:latin typeface="+mj-lt"/>
              </a:rPr>
              <a:t>January</a:t>
            </a:r>
            <a:endParaRPr lang="nl-BE" sz="1000" b="1" i="0" u="none" strike="noStrike" cap="none" dirty="0">
              <a:solidFill>
                <a:schemeClr val="bg1"/>
              </a:solidFill>
              <a:latin typeface="+mj-lt"/>
              <a:sym typeface="Arial"/>
            </a:endParaRPr>
          </a:p>
        </p:txBody>
      </p:sp>
      <p:sp>
        <p:nvSpPr>
          <p:cNvPr id="53" name="Google Shape;563;p85"/>
          <p:cNvSpPr txBox="1"/>
          <p:nvPr/>
        </p:nvSpPr>
        <p:spPr>
          <a:xfrm>
            <a:off x="2427923" y="3648250"/>
            <a:ext cx="903998" cy="227771"/>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None/>
            </a:pPr>
            <a:r>
              <a:rPr lang="nl-BE" sz="1000" b="1" i="0" u="none" strike="noStrike" cap="none" dirty="0" err="1">
                <a:solidFill>
                  <a:schemeClr val="tx1"/>
                </a:solidFill>
                <a:latin typeface="+mj-lt"/>
                <a:ea typeface="Arial"/>
                <a:cs typeface="Arial"/>
                <a:sym typeface="Arial"/>
              </a:rPr>
              <a:t>February</a:t>
            </a:r>
            <a:endParaRPr lang="nl-BE" sz="1000" b="1" i="0" u="none" strike="noStrike" cap="none" dirty="0">
              <a:solidFill>
                <a:schemeClr val="tx1"/>
              </a:solidFill>
              <a:latin typeface="+mj-lt"/>
              <a:ea typeface="Arial"/>
              <a:cs typeface="Arial"/>
              <a:sym typeface="Arial"/>
            </a:endParaRPr>
          </a:p>
        </p:txBody>
      </p:sp>
      <p:sp>
        <p:nvSpPr>
          <p:cNvPr id="54" name="Google Shape;562;p85"/>
          <p:cNvSpPr txBox="1"/>
          <p:nvPr/>
        </p:nvSpPr>
        <p:spPr>
          <a:xfrm>
            <a:off x="3332704" y="3648654"/>
            <a:ext cx="903998" cy="227771"/>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None/>
            </a:pPr>
            <a:r>
              <a:rPr lang="nl-BE" sz="1000" b="1" dirty="0" err="1">
                <a:solidFill>
                  <a:schemeClr val="bg1"/>
                </a:solidFill>
                <a:latin typeface="+mj-lt"/>
              </a:rPr>
              <a:t>March</a:t>
            </a:r>
            <a:endParaRPr lang="nl-BE" sz="1000" b="1" i="0" u="none" strike="noStrike" cap="none" dirty="0">
              <a:solidFill>
                <a:schemeClr val="bg1"/>
              </a:solidFill>
              <a:latin typeface="+mj-lt"/>
              <a:sym typeface="Arial"/>
            </a:endParaRPr>
          </a:p>
        </p:txBody>
      </p:sp>
      <p:sp>
        <p:nvSpPr>
          <p:cNvPr id="55" name="Google Shape;563;p85"/>
          <p:cNvSpPr txBox="1"/>
          <p:nvPr/>
        </p:nvSpPr>
        <p:spPr>
          <a:xfrm>
            <a:off x="4232796" y="3648654"/>
            <a:ext cx="903998" cy="227771"/>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None/>
            </a:pPr>
            <a:r>
              <a:rPr lang="nl-BE" sz="1000" b="1" i="0" u="none" strike="noStrike" cap="none" dirty="0">
                <a:solidFill>
                  <a:schemeClr val="tx1"/>
                </a:solidFill>
                <a:latin typeface="+mj-lt"/>
                <a:ea typeface="Arial"/>
                <a:cs typeface="Arial"/>
                <a:sym typeface="Arial"/>
              </a:rPr>
              <a:t>April</a:t>
            </a:r>
          </a:p>
        </p:txBody>
      </p:sp>
      <p:sp>
        <p:nvSpPr>
          <p:cNvPr id="56" name="Google Shape;562;p85"/>
          <p:cNvSpPr txBox="1"/>
          <p:nvPr/>
        </p:nvSpPr>
        <p:spPr>
          <a:xfrm>
            <a:off x="5139072" y="3646637"/>
            <a:ext cx="903998" cy="227771"/>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None/>
            </a:pPr>
            <a:r>
              <a:rPr lang="nl-BE" sz="1000" b="1" dirty="0">
                <a:solidFill>
                  <a:schemeClr val="bg1"/>
                </a:solidFill>
                <a:latin typeface="+mj-lt"/>
              </a:rPr>
              <a:t>May</a:t>
            </a:r>
            <a:endParaRPr lang="nl-BE" sz="1000" b="1" i="0" u="none" strike="noStrike" cap="none" dirty="0">
              <a:solidFill>
                <a:schemeClr val="bg1"/>
              </a:solidFill>
              <a:latin typeface="+mj-lt"/>
              <a:sym typeface="Arial"/>
            </a:endParaRPr>
          </a:p>
        </p:txBody>
      </p:sp>
      <p:sp>
        <p:nvSpPr>
          <p:cNvPr id="57" name="Google Shape;563;p85"/>
          <p:cNvSpPr txBox="1"/>
          <p:nvPr/>
        </p:nvSpPr>
        <p:spPr>
          <a:xfrm>
            <a:off x="6039164" y="3646637"/>
            <a:ext cx="903998" cy="227771"/>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None/>
            </a:pPr>
            <a:r>
              <a:rPr lang="nl-BE" sz="1000" b="1" i="0" u="none" strike="noStrike" cap="none" dirty="0" err="1">
                <a:solidFill>
                  <a:schemeClr val="tx1"/>
                </a:solidFill>
                <a:latin typeface="+mj-lt"/>
                <a:ea typeface="Arial"/>
                <a:cs typeface="Arial"/>
                <a:sym typeface="Arial"/>
              </a:rPr>
              <a:t>June</a:t>
            </a:r>
            <a:endParaRPr lang="nl-BE" sz="1000" b="1" i="0" u="none" strike="noStrike" cap="none" dirty="0">
              <a:solidFill>
                <a:schemeClr val="tx1"/>
              </a:solidFill>
              <a:latin typeface="+mj-lt"/>
              <a:ea typeface="Arial"/>
              <a:cs typeface="Arial"/>
              <a:sym typeface="Arial"/>
            </a:endParaRPr>
          </a:p>
        </p:txBody>
      </p:sp>
      <p:sp>
        <p:nvSpPr>
          <p:cNvPr id="58" name="Google Shape;562;p85"/>
          <p:cNvSpPr txBox="1"/>
          <p:nvPr/>
        </p:nvSpPr>
        <p:spPr>
          <a:xfrm>
            <a:off x="6939318" y="3644130"/>
            <a:ext cx="903998" cy="227771"/>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None/>
            </a:pPr>
            <a:r>
              <a:rPr lang="nl-BE" sz="1000" b="1" dirty="0" err="1">
                <a:solidFill>
                  <a:schemeClr val="bg1"/>
                </a:solidFill>
                <a:latin typeface="+mj-lt"/>
              </a:rPr>
              <a:t>July</a:t>
            </a:r>
            <a:endParaRPr lang="nl-BE" sz="1000" b="1" i="0" u="none" strike="noStrike" cap="none" dirty="0">
              <a:solidFill>
                <a:schemeClr val="bg1"/>
              </a:solidFill>
              <a:latin typeface="+mj-lt"/>
              <a:sym typeface="Arial"/>
            </a:endParaRPr>
          </a:p>
        </p:txBody>
      </p:sp>
      <p:sp>
        <p:nvSpPr>
          <p:cNvPr id="59" name="Google Shape;587;p85"/>
          <p:cNvSpPr txBox="1"/>
          <p:nvPr/>
        </p:nvSpPr>
        <p:spPr>
          <a:xfrm>
            <a:off x="628651" y="2714618"/>
            <a:ext cx="1108762" cy="38528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nl-BE" sz="1050" b="1" dirty="0">
                <a:solidFill>
                  <a:schemeClr val="tx1"/>
                </a:solidFill>
                <a:sym typeface="Arial"/>
              </a:rPr>
              <a:t>Business Workshop</a:t>
            </a:r>
            <a:endParaRPr lang="nl-BE" sz="500" b="1" dirty="0">
              <a:solidFill>
                <a:schemeClr val="tx1"/>
              </a:solidFill>
              <a:sym typeface="Arial"/>
            </a:endParaRPr>
          </a:p>
        </p:txBody>
      </p:sp>
      <p:sp>
        <p:nvSpPr>
          <p:cNvPr id="60" name="Google Shape;587;p85"/>
          <p:cNvSpPr txBox="1"/>
          <p:nvPr/>
        </p:nvSpPr>
        <p:spPr>
          <a:xfrm>
            <a:off x="1220166" y="4412036"/>
            <a:ext cx="1108762" cy="38528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nl-BE" sz="1050" b="1" dirty="0" err="1">
                <a:solidFill>
                  <a:schemeClr val="tx1"/>
                </a:solidFill>
                <a:sym typeface="Arial"/>
              </a:rPr>
              <a:t>Thematic</a:t>
            </a:r>
            <a:r>
              <a:rPr lang="nl-BE" sz="1050" b="1" dirty="0">
                <a:solidFill>
                  <a:schemeClr val="tx1"/>
                </a:solidFill>
                <a:sym typeface="Arial"/>
              </a:rPr>
              <a:t> Workshop</a:t>
            </a:r>
            <a:endParaRPr lang="nl-BE" sz="500" b="1" dirty="0">
              <a:solidFill>
                <a:schemeClr val="tx1"/>
              </a:solidFill>
              <a:sym typeface="Arial"/>
            </a:endParaRPr>
          </a:p>
        </p:txBody>
      </p:sp>
      <p:sp>
        <p:nvSpPr>
          <p:cNvPr id="61" name="Google Shape;587;p85"/>
          <p:cNvSpPr txBox="1"/>
          <p:nvPr/>
        </p:nvSpPr>
        <p:spPr>
          <a:xfrm>
            <a:off x="1795879" y="2863570"/>
            <a:ext cx="1108762" cy="22799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nl-BE" sz="1050" b="1" dirty="0" err="1">
                <a:solidFill>
                  <a:schemeClr val="tx1"/>
                </a:solidFill>
                <a:sym typeface="Arial"/>
              </a:rPr>
              <a:t>Thematic</a:t>
            </a:r>
            <a:r>
              <a:rPr lang="nl-BE" sz="1050" b="1" dirty="0">
                <a:solidFill>
                  <a:schemeClr val="tx1"/>
                </a:solidFill>
                <a:sym typeface="Arial"/>
              </a:rPr>
              <a:t> Workshop</a:t>
            </a:r>
            <a:endParaRPr lang="nl-BE" sz="500" b="1" dirty="0">
              <a:solidFill>
                <a:schemeClr val="tx1"/>
              </a:solidFill>
              <a:sym typeface="Arial"/>
            </a:endParaRPr>
          </a:p>
        </p:txBody>
      </p:sp>
      <p:sp>
        <p:nvSpPr>
          <p:cNvPr id="62" name="Google Shape;587;p85"/>
          <p:cNvSpPr txBox="1"/>
          <p:nvPr/>
        </p:nvSpPr>
        <p:spPr>
          <a:xfrm>
            <a:off x="2661523" y="4170505"/>
            <a:ext cx="1108762" cy="38528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nl-BE" sz="1050" b="1" dirty="0" err="1">
                <a:solidFill>
                  <a:schemeClr val="tx1"/>
                </a:solidFill>
                <a:sym typeface="Arial"/>
              </a:rPr>
              <a:t>Thematic</a:t>
            </a:r>
            <a:r>
              <a:rPr lang="nl-BE" sz="1050" b="1" dirty="0">
                <a:solidFill>
                  <a:schemeClr val="tx1"/>
                </a:solidFill>
                <a:sym typeface="Arial"/>
              </a:rPr>
              <a:t> Workshop</a:t>
            </a:r>
            <a:endParaRPr lang="nl-BE" sz="500" b="1" dirty="0">
              <a:solidFill>
                <a:schemeClr val="tx1"/>
              </a:solidFill>
              <a:sym typeface="Arial"/>
            </a:endParaRPr>
          </a:p>
        </p:txBody>
      </p:sp>
      <p:sp>
        <p:nvSpPr>
          <p:cNvPr id="63" name="Google Shape;587;p85"/>
          <p:cNvSpPr txBox="1"/>
          <p:nvPr/>
        </p:nvSpPr>
        <p:spPr>
          <a:xfrm>
            <a:off x="3500749" y="2775294"/>
            <a:ext cx="1108762" cy="38528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nl-BE" sz="1050" b="1" dirty="0" err="1">
                <a:solidFill>
                  <a:schemeClr val="tx1"/>
                </a:solidFill>
                <a:sym typeface="Arial"/>
              </a:rPr>
              <a:t>Thematic</a:t>
            </a:r>
            <a:r>
              <a:rPr lang="nl-BE" sz="1050" b="1" dirty="0">
                <a:solidFill>
                  <a:schemeClr val="tx1"/>
                </a:solidFill>
                <a:sym typeface="Arial"/>
              </a:rPr>
              <a:t> Workshop</a:t>
            </a:r>
            <a:endParaRPr lang="nl-BE" sz="500" b="1" dirty="0">
              <a:solidFill>
                <a:schemeClr val="tx1"/>
              </a:solidFill>
              <a:sym typeface="Arial"/>
            </a:endParaRPr>
          </a:p>
        </p:txBody>
      </p:sp>
      <p:sp>
        <p:nvSpPr>
          <p:cNvPr id="64" name="Google Shape;587;p85"/>
          <p:cNvSpPr txBox="1"/>
          <p:nvPr/>
        </p:nvSpPr>
        <p:spPr>
          <a:xfrm>
            <a:off x="4273770" y="4339012"/>
            <a:ext cx="1108762" cy="38528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nl-BE" sz="1050" b="1" dirty="0" err="1">
                <a:solidFill>
                  <a:schemeClr val="tx1"/>
                </a:solidFill>
                <a:sym typeface="Arial"/>
              </a:rPr>
              <a:t>Thematic</a:t>
            </a:r>
            <a:r>
              <a:rPr lang="nl-BE" sz="1050" b="1" dirty="0">
                <a:solidFill>
                  <a:schemeClr val="tx1"/>
                </a:solidFill>
                <a:sym typeface="Arial"/>
              </a:rPr>
              <a:t> Workshop</a:t>
            </a:r>
            <a:endParaRPr lang="nl-BE" sz="500" b="1" dirty="0">
              <a:solidFill>
                <a:schemeClr val="tx1"/>
              </a:solidFill>
              <a:sym typeface="Arial"/>
            </a:endParaRPr>
          </a:p>
        </p:txBody>
      </p:sp>
      <p:sp>
        <p:nvSpPr>
          <p:cNvPr id="65" name="Google Shape;587;p85"/>
          <p:cNvSpPr txBox="1"/>
          <p:nvPr/>
        </p:nvSpPr>
        <p:spPr>
          <a:xfrm>
            <a:off x="4930402" y="2647704"/>
            <a:ext cx="1108762" cy="38528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nl-BE" sz="1050" b="1" dirty="0">
                <a:solidFill>
                  <a:schemeClr val="tx1"/>
                </a:solidFill>
                <a:sym typeface="Arial"/>
              </a:rPr>
              <a:t>Start Public review</a:t>
            </a:r>
            <a:endParaRPr lang="nl-BE" sz="500" b="1" dirty="0">
              <a:solidFill>
                <a:schemeClr val="tx1"/>
              </a:solidFill>
              <a:sym typeface="Arial"/>
            </a:endParaRPr>
          </a:p>
        </p:txBody>
      </p:sp>
      <p:sp>
        <p:nvSpPr>
          <p:cNvPr id="66" name="Google Shape;587;p85"/>
          <p:cNvSpPr txBox="1"/>
          <p:nvPr/>
        </p:nvSpPr>
        <p:spPr>
          <a:xfrm>
            <a:off x="7792132" y="2714618"/>
            <a:ext cx="1108762" cy="38528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nl-BE" sz="1050" b="1" dirty="0">
                <a:solidFill>
                  <a:schemeClr val="tx1"/>
                </a:solidFill>
                <a:sym typeface="Arial"/>
              </a:rPr>
              <a:t>End Public review</a:t>
            </a:r>
            <a:endParaRPr lang="nl-BE" sz="500" b="1" dirty="0">
              <a:solidFill>
                <a:schemeClr val="tx1"/>
              </a:solidFill>
              <a:sym typeface="Arial"/>
            </a:endParaRPr>
          </a:p>
        </p:txBody>
      </p:sp>
      <p:sp>
        <p:nvSpPr>
          <p:cNvPr id="67" name="Left Brace 66"/>
          <p:cNvSpPr/>
          <p:nvPr/>
        </p:nvSpPr>
        <p:spPr>
          <a:xfrm rot="16200000">
            <a:off x="6865300" y="2555130"/>
            <a:ext cx="104641" cy="2857784"/>
          </a:xfrm>
          <a:prstGeom prst="leftBrace">
            <a:avLst/>
          </a:prstGeom>
          <a:ln/>
        </p:spPr>
        <p:style>
          <a:lnRef idx="1">
            <a:schemeClr val="dk1"/>
          </a:lnRef>
          <a:fillRef idx="0">
            <a:schemeClr val="dk1"/>
          </a:fillRef>
          <a:effectRef idx="0">
            <a:schemeClr val="dk1"/>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nl-BE" sz="1800" b="0" i="0" u="none" strike="noStrike" cap="none" spc="0" normalizeH="0" baseline="0">
              <a:ln>
                <a:noFill/>
              </a:ln>
              <a:solidFill>
                <a:srgbClr val="000000"/>
              </a:solidFill>
              <a:effectLst/>
              <a:uFillTx/>
            </a:endParaRPr>
          </a:p>
        </p:txBody>
      </p:sp>
      <p:sp>
        <p:nvSpPr>
          <p:cNvPr id="68" name="Google Shape;587;p85"/>
          <p:cNvSpPr txBox="1"/>
          <p:nvPr/>
        </p:nvSpPr>
        <p:spPr>
          <a:xfrm>
            <a:off x="6148595" y="4116042"/>
            <a:ext cx="1643537" cy="38528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nl-BE" sz="1100" dirty="0" err="1">
                <a:solidFill>
                  <a:schemeClr val="tx1"/>
                </a:solidFill>
                <a:sym typeface="Arial"/>
              </a:rPr>
              <a:t>Implementation</a:t>
            </a:r>
            <a:r>
              <a:rPr lang="nl-BE" sz="1100" dirty="0">
                <a:solidFill>
                  <a:schemeClr val="tx1"/>
                </a:solidFill>
                <a:sym typeface="Arial"/>
              </a:rPr>
              <a:t> of draft </a:t>
            </a:r>
            <a:r>
              <a:rPr lang="nl-BE" sz="1100" dirty="0" err="1">
                <a:solidFill>
                  <a:schemeClr val="tx1"/>
                </a:solidFill>
                <a:sym typeface="Arial"/>
              </a:rPr>
              <a:t>specification</a:t>
            </a:r>
            <a:endParaRPr lang="nl-BE" sz="1100" dirty="0">
              <a:solidFill>
                <a:schemeClr val="tx1"/>
              </a:solidFill>
              <a:sym typeface="Arial"/>
            </a:endParaRPr>
          </a:p>
        </p:txBody>
      </p:sp>
      <p:sp>
        <p:nvSpPr>
          <p:cNvPr id="69" name="Google Shape;561;p85"/>
          <p:cNvSpPr/>
          <p:nvPr/>
        </p:nvSpPr>
        <p:spPr>
          <a:xfrm>
            <a:off x="628651" y="3427673"/>
            <a:ext cx="1709695" cy="225062"/>
          </a:xfrm>
          <a:prstGeom prst="rect">
            <a:avLst/>
          </a:prstGeom>
          <a:solidFill>
            <a:schemeClr val="tx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nl-BE" sz="1600" b="0" i="0" u="none" strike="noStrike" cap="none" dirty="0">
                <a:solidFill>
                  <a:schemeClr val="bg1"/>
                </a:solidFill>
                <a:latin typeface="Flanders Art Sans" panose="00000500000000000000" pitchFamily="50" charset="0"/>
                <a:ea typeface="Arial"/>
                <a:cs typeface="Arial"/>
                <a:sym typeface="Arial"/>
              </a:rPr>
              <a:t>2020</a:t>
            </a:r>
          </a:p>
        </p:txBody>
      </p:sp>
      <p:sp>
        <p:nvSpPr>
          <p:cNvPr id="70" name="Google Shape;561;p85"/>
          <p:cNvSpPr/>
          <p:nvPr/>
        </p:nvSpPr>
        <p:spPr>
          <a:xfrm>
            <a:off x="2340888" y="3428933"/>
            <a:ext cx="6315222" cy="218913"/>
          </a:xfrm>
          <a:prstGeom prst="rect">
            <a:avLst/>
          </a:prstGeom>
          <a:solidFill>
            <a:schemeClr val="tx1">
              <a:lumMod val="60000"/>
              <a:lumOff val="4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nl-BE" sz="1600" b="0" i="0" u="none" strike="noStrike" cap="none" dirty="0">
                <a:solidFill>
                  <a:schemeClr val="bg1"/>
                </a:solidFill>
                <a:latin typeface="Flanders Art Sans" panose="00000500000000000000" pitchFamily="50" charset="0"/>
                <a:ea typeface="Arial"/>
                <a:cs typeface="Arial"/>
                <a:sym typeface="Arial"/>
              </a:rPr>
              <a:t>2021</a:t>
            </a:r>
          </a:p>
        </p:txBody>
      </p:sp>
      <p:sp>
        <p:nvSpPr>
          <p:cNvPr id="71" name="Google Shape;563;p85"/>
          <p:cNvSpPr txBox="1"/>
          <p:nvPr/>
        </p:nvSpPr>
        <p:spPr>
          <a:xfrm>
            <a:off x="7841426" y="3648250"/>
            <a:ext cx="814683" cy="227771"/>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None/>
            </a:pPr>
            <a:r>
              <a:rPr lang="nl-BE" sz="1000" b="1" i="0" u="none" strike="noStrike" cap="none" dirty="0">
                <a:solidFill>
                  <a:schemeClr val="tx1"/>
                </a:solidFill>
                <a:latin typeface="+mj-lt"/>
                <a:ea typeface="Arial"/>
                <a:cs typeface="Arial"/>
                <a:sym typeface="Arial"/>
              </a:rPr>
              <a:t>August</a:t>
            </a:r>
          </a:p>
        </p:txBody>
      </p:sp>
      <p:sp>
        <p:nvSpPr>
          <p:cNvPr id="73" name="Down Arrow 72"/>
          <p:cNvSpPr/>
          <p:nvPr/>
        </p:nvSpPr>
        <p:spPr>
          <a:xfrm>
            <a:off x="1094512" y="2278234"/>
            <a:ext cx="179157" cy="3516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4" name="Google Shape;587;p85"/>
          <p:cNvSpPr txBox="1"/>
          <p:nvPr/>
        </p:nvSpPr>
        <p:spPr>
          <a:xfrm>
            <a:off x="628651" y="2086241"/>
            <a:ext cx="1108762" cy="23429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nl-BE" sz="1050" dirty="0">
                <a:solidFill>
                  <a:schemeClr val="tx1"/>
                </a:solidFill>
                <a:sym typeface="Arial"/>
              </a:rPr>
              <a:t>Today</a:t>
            </a:r>
            <a:endParaRPr lang="nl-BE" sz="500" dirty="0">
              <a:solidFill>
                <a:schemeClr val="tx1"/>
              </a:solidFill>
              <a:sym typeface="Arial"/>
            </a:endParaRPr>
          </a:p>
        </p:txBody>
      </p:sp>
      <p:sp>
        <p:nvSpPr>
          <p:cNvPr id="75" name="Google Shape;240;g71eeb774cb_0_278">
            <a:extLst>
              <a:ext uri="{FF2B5EF4-FFF2-40B4-BE49-F238E27FC236}">
                <a16:creationId xmlns:a16="http://schemas.microsoft.com/office/drawing/2014/main" id="{C312E5B0-C859-41AC-9261-911464F04F10}"/>
              </a:ext>
            </a:extLst>
          </p:cNvPr>
          <p:cNvSpPr txBox="1">
            <a:spLocks/>
          </p:cNvSpPr>
          <p:nvPr/>
        </p:nvSpPr>
        <p:spPr>
          <a:xfrm>
            <a:off x="628651" y="958368"/>
            <a:ext cx="7886700" cy="982502"/>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nl-NL" sz="1800" dirty="0" err="1">
                <a:latin typeface="FlandersArtSans-Regular" panose="00000500000000000000" pitchFamily="2" charset="0"/>
              </a:rPr>
              <a:t>Thematic</a:t>
            </a:r>
            <a:r>
              <a:rPr lang="nl-NL" sz="1800" dirty="0">
                <a:latin typeface="FlandersArtSans-Regular" panose="00000500000000000000" pitchFamily="2" charset="0"/>
              </a:rPr>
              <a:t> workshop on </a:t>
            </a:r>
            <a:r>
              <a:rPr lang="nl-NL" sz="1800" dirty="0" err="1">
                <a:latin typeface="FlandersArtSans-Regular" panose="00000500000000000000" pitchFamily="2" charset="0"/>
              </a:rPr>
              <a:t>the</a:t>
            </a:r>
            <a:r>
              <a:rPr lang="nl-NL" sz="1800" dirty="0">
                <a:latin typeface="FlandersArtSans-Regular" panose="00000500000000000000" pitchFamily="2" charset="0"/>
              </a:rPr>
              <a:t> </a:t>
            </a:r>
            <a:r>
              <a:rPr lang="nl-NL" sz="1800" b="1" dirty="0">
                <a:latin typeface="FlandersArtSans-Regular" panose="00000500000000000000" pitchFamily="2" charset="0"/>
              </a:rPr>
              <a:t>12th of </a:t>
            </a:r>
            <a:r>
              <a:rPr lang="nl-NL" sz="1800" b="1" dirty="0" err="1">
                <a:latin typeface="FlandersArtSans-Regular" panose="00000500000000000000" pitchFamily="2" charset="0"/>
              </a:rPr>
              <a:t>January</a:t>
            </a:r>
            <a:r>
              <a:rPr lang="nl-NL" sz="1800" b="1" dirty="0">
                <a:latin typeface="FlandersArtSans-Regular" panose="00000500000000000000" pitchFamily="2" charset="0"/>
              </a:rPr>
              <a:t> </a:t>
            </a:r>
            <a:r>
              <a:rPr lang="nl-NL" sz="1800" dirty="0">
                <a:latin typeface="FlandersArtSans-Regular" panose="00000500000000000000" pitchFamily="2" charset="0"/>
              </a:rPr>
              <a:t>(13h-15h30 CET)</a:t>
            </a:r>
            <a:br>
              <a:rPr lang="nl-NL" sz="1800" dirty="0">
                <a:latin typeface="FlandersArtSans-Regular" panose="00000500000000000000" pitchFamily="2" charset="0"/>
              </a:rPr>
            </a:br>
            <a:br>
              <a:rPr lang="nl-NL" sz="1800" dirty="0">
                <a:latin typeface="FlandersArtSans-Regular" panose="00000500000000000000" pitchFamily="2" charset="0"/>
              </a:rPr>
            </a:br>
            <a:r>
              <a:rPr lang="nl-NL" sz="1800" dirty="0" err="1">
                <a:latin typeface="FlandersArtSans-Regular" panose="00000500000000000000" pitchFamily="2" charset="0"/>
              </a:rPr>
              <a:t>Don’t</a:t>
            </a:r>
            <a:r>
              <a:rPr lang="nl-NL" sz="1800" dirty="0">
                <a:latin typeface="FlandersArtSans-Regular" panose="00000500000000000000" pitchFamily="2" charset="0"/>
              </a:rPr>
              <a:t> </a:t>
            </a:r>
            <a:r>
              <a:rPr lang="nl-NL" sz="1800" dirty="0" err="1">
                <a:latin typeface="FlandersArtSans-Regular" panose="00000500000000000000" pitchFamily="2" charset="0"/>
              </a:rPr>
              <a:t>forget</a:t>
            </a:r>
            <a:r>
              <a:rPr lang="nl-NL" sz="1800" dirty="0">
                <a:latin typeface="FlandersArtSans-Regular" panose="00000500000000000000" pitchFamily="2" charset="0"/>
              </a:rPr>
              <a:t> </a:t>
            </a:r>
            <a:r>
              <a:rPr lang="nl-NL" sz="1800" dirty="0" err="1">
                <a:latin typeface="FlandersArtSans-Regular" panose="00000500000000000000" pitchFamily="2" charset="0"/>
              </a:rPr>
              <a:t>to</a:t>
            </a:r>
            <a:r>
              <a:rPr lang="nl-NL" sz="1800" dirty="0">
                <a:latin typeface="FlandersArtSans-Regular" panose="00000500000000000000" pitchFamily="2" charset="0"/>
              </a:rPr>
              <a:t> </a:t>
            </a:r>
            <a:r>
              <a:rPr lang="nl-NL" sz="1800" b="1" dirty="0" err="1">
                <a:latin typeface="FlandersArtSans-Regular" panose="00000500000000000000" pitchFamily="2" charset="0"/>
              </a:rPr>
              <a:t>subscribe</a:t>
            </a:r>
            <a:r>
              <a:rPr lang="nl-NL" sz="1800" dirty="0">
                <a:latin typeface="FlandersArtSans-Regular" panose="00000500000000000000" pitchFamily="2" charset="0"/>
              </a:rPr>
              <a:t>! </a:t>
            </a:r>
          </a:p>
          <a:p>
            <a:r>
              <a:rPr lang="nl-NL" sz="1050" dirty="0">
                <a:latin typeface="FlandersArtSans-Regular" panose="00000500000000000000" pitchFamily="2" charset="0"/>
                <a:hlinkClick r:id="rId2"/>
              </a:rPr>
              <a:t>https://overheid.vlaanderen.be/opleiding/oslo-air-and-water-model</a:t>
            </a:r>
            <a:r>
              <a:rPr lang="nl-NL" sz="1050" dirty="0">
                <a:latin typeface="FlandersArtSans-Regular" panose="00000500000000000000" pitchFamily="2" charset="0"/>
              </a:rPr>
              <a:t> </a:t>
            </a:r>
            <a:endParaRPr lang="nl-NL" sz="1800" dirty="0">
              <a:latin typeface="FlandersArtSans-Regular" panose="00000500000000000000" pitchFamily="2" charset="0"/>
            </a:endParaRPr>
          </a:p>
        </p:txBody>
      </p:sp>
    </p:spTree>
    <p:extLst>
      <p:ext uri="{BB962C8B-B14F-4D97-AF65-F5344CB8AC3E}">
        <p14:creationId xmlns:p14="http://schemas.microsoft.com/office/powerpoint/2010/main" val="41976780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175;p4">
            <a:extLst>
              <a:ext uri="{FF2B5EF4-FFF2-40B4-BE49-F238E27FC236}">
                <a16:creationId xmlns:a16="http://schemas.microsoft.com/office/drawing/2014/main" id="{82DD1AA4-7B61-4F8B-A039-1486CC251BA7}"/>
              </a:ext>
            </a:extLst>
          </p:cNvPr>
          <p:cNvGrpSpPr/>
          <p:nvPr/>
        </p:nvGrpSpPr>
        <p:grpSpPr>
          <a:xfrm>
            <a:off x="642149" y="1369556"/>
            <a:ext cx="478303" cy="478303"/>
            <a:chOff x="4640263" y="1219200"/>
            <a:chExt cx="123825" cy="123825"/>
          </a:xfrm>
          <a:solidFill>
            <a:schemeClr val="tx1"/>
          </a:solidFill>
        </p:grpSpPr>
        <p:sp>
          <p:nvSpPr>
            <p:cNvPr id="5" name="Google Shape;176;p4">
              <a:extLst>
                <a:ext uri="{FF2B5EF4-FFF2-40B4-BE49-F238E27FC236}">
                  <a16:creationId xmlns:a16="http://schemas.microsoft.com/office/drawing/2014/main" id="{ABCB4678-73BC-4B35-B4DA-2B3E895AAB16}"/>
                </a:ext>
              </a:extLst>
            </p:cNvPr>
            <p:cNvSpPr/>
            <p:nvPr/>
          </p:nvSpPr>
          <p:spPr>
            <a:xfrm>
              <a:off x="4673600" y="1285875"/>
              <a:ext cx="22225" cy="22225"/>
            </a:xfrm>
            <a:custGeom>
              <a:avLst/>
              <a:gdLst/>
              <a:ahLst/>
              <a:cxnLst/>
              <a:rect l="l" t="t" r="r" b="b"/>
              <a:pathLst>
                <a:path w="106" h="100" extrusionOk="0">
                  <a:moveTo>
                    <a:pt x="43" y="5"/>
                  </a:moveTo>
                  <a:cubicBezTo>
                    <a:pt x="17" y="11"/>
                    <a:pt x="0" y="37"/>
                    <a:pt x="6" y="63"/>
                  </a:cubicBezTo>
                  <a:cubicBezTo>
                    <a:pt x="9" y="75"/>
                    <a:pt x="16" y="86"/>
                    <a:pt x="27" y="93"/>
                  </a:cubicBezTo>
                  <a:cubicBezTo>
                    <a:pt x="35" y="98"/>
                    <a:pt x="44" y="100"/>
                    <a:pt x="53" y="100"/>
                  </a:cubicBezTo>
                  <a:cubicBezTo>
                    <a:pt x="57" y="100"/>
                    <a:pt x="60" y="100"/>
                    <a:pt x="63" y="99"/>
                  </a:cubicBezTo>
                  <a:cubicBezTo>
                    <a:pt x="89" y="94"/>
                    <a:pt x="106" y="68"/>
                    <a:pt x="100" y="42"/>
                  </a:cubicBezTo>
                  <a:cubicBezTo>
                    <a:pt x="94" y="16"/>
                    <a:pt x="69" y="0"/>
                    <a:pt x="43" y="5"/>
                  </a:cubicBezTo>
                  <a:close/>
                  <a:moveTo>
                    <a:pt x="73" y="65"/>
                  </a:moveTo>
                  <a:cubicBezTo>
                    <a:pt x="70" y="71"/>
                    <a:pt x="64" y="74"/>
                    <a:pt x="58" y="76"/>
                  </a:cubicBezTo>
                  <a:cubicBezTo>
                    <a:pt x="52" y="77"/>
                    <a:pt x="46" y="76"/>
                    <a:pt x="40" y="72"/>
                  </a:cubicBezTo>
                  <a:cubicBezTo>
                    <a:pt x="35" y="69"/>
                    <a:pt x="31" y="64"/>
                    <a:pt x="30" y="57"/>
                  </a:cubicBezTo>
                  <a:cubicBezTo>
                    <a:pt x="27" y="45"/>
                    <a:pt x="35" y="32"/>
                    <a:pt x="48" y="29"/>
                  </a:cubicBezTo>
                  <a:cubicBezTo>
                    <a:pt x="54" y="28"/>
                    <a:pt x="61" y="29"/>
                    <a:pt x="66" y="32"/>
                  </a:cubicBezTo>
                  <a:cubicBezTo>
                    <a:pt x="71" y="36"/>
                    <a:pt x="75" y="41"/>
                    <a:pt x="76" y="47"/>
                  </a:cubicBezTo>
                  <a:cubicBezTo>
                    <a:pt x="78" y="53"/>
                    <a:pt x="77" y="60"/>
                    <a:pt x="73" y="65"/>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 name="Google Shape;177;p4">
              <a:extLst>
                <a:ext uri="{FF2B5EF4-FFF2-40B4-BE49-F238E27FC236}">
                  <a16:creationId xmlns:a16="http://schemas.microsoft.com/office/drawing/2014/main" id="{CFA338A5-D272-4ED9-9C44-2B2CFDD1AA85}"/>
                </a:ext>
              </a:extLst>
            </p:cNvPr>
            <p:cNvSpPr/>
            <p:nvPr/>
          </p:nvSpPr>
          <p:spPr>
            <a:xfrm>
              <a:off x="4652963" y="1265238"/>
              <a:ext cx="65088" cy="65088"/>
            </a:xfrm>
            <a:custGeom>
              <a:avLst/>
              <a:gdLst/>
              <a:ahLst/>
              <a:cxnLst/>
              <a:rect l="l" t="t" r="r" b="b"/>
              <a:pathLst>
                <a:path w="304" h="304" extrusionOk="0">
                  <a:moveTo>
                    <a:pt x="304" y="158"/>
                  </a:moveTo>
                  <a:cubicBezTo>
                    <a:pt x="288" y="83"/>
                    <a:pt x="288" y="83"/>
                    <a:pt x="288" y="83"/>
                  </a:cubicBezTo>
                  <a:cubicBezTo>
                    <a:pt x="250" y="82"/>
                    <a:pt x="250" y="82"/>
                    <a:pt x="250" y="82"/>
                  </a:cubicBezTo>
                  <a:cubicBezTo>
                    <a:pt x="244" y="75"/>
                    <a:pt x="238" y="68"/>
                    <a:pt x="231" y="62"/>
                  </a:cubicBezTo>
                  <a:cubicBezTo>
                    <a:pt x="233" y="24"/>
                    <a:pt x="233" y="24"/>
                    <a:pt x="233" y="24"/>
                  </a:cubicBezTo>
                  <a:cubicBezTo>
                    <a:pt x="160" y="0"/>
                    <a:pt x="160" y="0"/>
                    <a:pt x="160" y="0"/>
                  </a:cubicBezTo>
                  <a:cubicBezTo>
                    <a:pt x="140" y="33"/>
                    <a:pt x="140" y="33"/>
                    <a:pt x="140" y="33"/>
                  </a:cubicBezTo>
                  <a:cubicBezTo>
                    <a:pt x="135" y="33"/>
                    <a:pt x="131" y="34"/>
                    <a:pt x="126" y="35"/>
                  </a:cubicBezTo>
                  <a:cubicBezTo>
                    <a:pt x="122" y="36"/>
                    <a:pt x="118" y="37"/>
                    <a:pt x="113" y="39"/>
                  </a:cubicBezTo>
                  <a:cubicBezTo>
                    <a:pt x="81" y="18"/>
                    <a:pt x="81" y="18"/>
                    <a:pt x="81" y="18"/>
                  </a:cubicBezTo>
                  <a:cubicBezTo>
                    <a:pt x="25" y="70"/>
                    <a:pt x="25" y="70"/>
                    <a:pt x="25" y="70"/>
                  </a:cubicBezTo>
                  <a:cubicBezTo>
                    <a:pt x="43" y="103"/>
                    <a:pt x="43" y="103"/>
                    <a:pt x="43" y="103"/>
                  </a:cubicBezTo>
                  <a:cubicBezTo>
                    <a:pt x="39" y="112"/>
                    <a:pt x="36" y="121"/>
                    <a:pt x="34" y="129"/>
                  </a:cubicBezTo>
                  <a:cubicBezTo>
                    <a:pt x="0" y="146"/>
                    <a:pt x="0" y="146"/>
                    <a:pt x="0" y="146"/>
                  </a:cubicBezTo>
                  <a:cubicBezTo>
                    <a:pt x="17" y="221"/>
                    <a:pt x="17" y="221"/>
                    <a:pt x="17" y="221"/>
                  </a:cubicBezTo>
                  <a:cubicBezTo>
                    <a:pt x="55" y="222"/>
                    <a:pt x="55" y="222"/>
                    <a:pt x="55" y="222"/>
                  </a:cubicBezTo>
                  <a:cubicBezTo>
                    <a:pt x="60" y="230"/>
                    <a:pt x="66" y="237"/>
                    <a:pt x="73" y="243"/>
                  </a:cubicBezTo>
                  <a:cubicBezTo>
                    <a:pt x="71" y="281"/>
                    <a:pt x="71" y="281"/>
                    <a:pt x="71" y="281"/>
                  </a:cubicBezTo>
                  <a:cubicBezTo>
                    <a:pt x="144" y="304"/>
                    <a:pt x="144" y="304"/>
                    <a:pt x="144" y="304"/>
                  </a:cubicBezTo>
                  <a:cubicBezTo>
                    <a:pt x="164" y="272"/>
                    <a:pt x="164" y="272"/>
                    <a:pt x="164" y="272"/>
                  </a:cubicBezTo>
                  <a:cubicBezTo>
                    <a:pt x="169" y="271"/>
                    <a:pt x="174" y="270"/>
                    <a:pt x="178" y="270"/>
                  </a:cubicBezTo>
                  <a:cubicBezTo>
                    <a:pt x="182" y="269"/>
                    <a:pt x="186" y="267"/>
                    <a:pt x="191" y="266"/>
                  </a:cubicBezTo>
                  <a:cubicBezTo>
                    <a:pt x="223" y="287"/>
                    <a:pt x="223" y="287"/>
                    <a:pt x="223" y="287"/>
                  </a:cubicBezTo>
                  <a:cubicBezTo>
                    <a:pt x="280" y="235"/>
                    <a:pt x="280" y="235"/>
                    <a:pt x="280" y="235"/>
                  </a:cubicBezTo>
                  <a:cubicBezTo>
                    <a:pt x="262" y="201"/>
                    <a:pt x="262" y="201"/>
                    <a:pt x="262" y="201"/>
                  </a:cubicBezTo>
                  <a:cubicBezTo>
                    <a:pt x="265" y="193"/>
                    <a:pt x="268" y="184"/>
                    <a:pt x="270" y="175"/>
                  </a:cubicBezTo>
                  <a:lnTo>
                    <a:pt x="304" y="158"/>
                  </a:lnTo>
                  <a:close/>
                  <a:moveTo>
                    <a:pt x="248" y="159"/>
                  </a:moveTo>
                  <a:cubicBezTo>
                    <a:pt x="246" y="169"/>
                    <a:pt x="246" y="169"/>
                    <a:pt x="246" y="169"/>
                  </a:cubicBezTo>
                  <a:cubicBezTo>
                    <a:pt x="245" y="177"/>
                    <a:pt x="243" y="185"/>
                    <a:pt x="239" y="193"/>
                  </a:cubicBezTo>
                  <a:cubicBezTo>
                    <a:pt x="234" y="202"/>
                    <a:pt x="234" y="202"/>
                    <a:pt x="234" y="202"/>
                  </a:cubicBezTo>
                  <a:cubicBezTo>
                    <a:pt x="249" y="230"/>
                    <a:pt x="249" y="230"/>
                    <a:pt x="249" y="230"/>
                  </a:cubicBezTo>
                  <a:cubicBezTo>
                    <a:pt x="221" y="256"/>
                    <a:pt x="221" y="256"/>
                    <a:pt x="221" y="256"/>
                  </a:cubicBezTo>
                  <a:cubicBezTo>
                    <a:pt x="194" y="239"/>
                    <a:pt x="194" y="239"/>
                    <a:pt x="194" y="239"/>
                  </a:cubicBezTo>
                  <a:cubicBezTo>
                    <a:pt x="184" y="242"/>
                    <a:pt x="184" y="242"/>
                    <a:pt x="184" y="242"/>
                  </a:cubicBezTo>
                  <a:cubicBezTo>
                    <a:pt x="180" y="244"/>
                    <a:pt x="176" y="245"/>
                    <a:pt x="173" y="246"/>
                  </a:cubicBezTo>
                  <a:cubicBezTo>
                    <a:pt x="169" y="247"/>
                    <a:pt x="165" y="247"/>
                    <a:pt x="161" y="248"/>
                  </a:cubicBezTo>
                  <a:cubicBezTo>
                    <a:pt x="150" y="249"/>
                    <a:pt x="150" y="249"/>
                    <a:pt x="150" y="249"/>
                  </a:cubicBezTo>
                  <a:cubicBezTo>
                    <a:pt x="134" y="275"/>
                    <a:pt x="134" y="275"/>
                    <a:pt x="134" y="275"/>
                  </a:cubicBezTo>
                  <a:cubicBezTo>
                    <a:pt x="96" y="264"/>
                    <a:pt x="96" y="264"/>
                    <a:pt x="96" y="264"/>
                  </a:cubicBezTo>
                  <a:cubicBezTo>
                    <a:pt x="98" y="232"/>
                    <a:pt x="98" y="232"/>
                    <a:pt x="98" y="232"/>
                  </a:cubicBezTo>
                  <a:cubicBezTo>
                    <a:pt x="90" y="225"/>
                    <a:pt x="90" y="225"/>
                    <a:pt x="90" y="225"/>
                  </a:cubicBezTo>
                  <a:cubicBezTo>
                    <a:pt x="84" y="220"/>
                    <a:pt x="78" y="214"/>
                    <a:pt x="74" y="207"/>
                  </a:cubicBezTo>
                  <a:cubicBezTo>
                    <a:pt x="68" y="199"/>
                    <a:pt x="68" y="199"/>
                    <a:pt x="68" y="199"/>
                  </a:cubicBezTo>
                  <a:cubicBezTo>
                    <a:pt x="36" y="198"/>
                    <a:pt x="36" y="198"/>
                    <a:pt x="36" y="198"/>
                  </a:cubicBezTo>
                  <a:cubicBezTo>
                    <a:pt x="28" y="160"/>
                    <a:pt x="28" y="160"/>
                    <a:pt x="28" y="160"/>
                  </a:cubicBezTo>
                  <a:cubicBezTo>
                    <a:pt x="56" y="146"/>
                    <a:pt x="56" y="146"/>
                    <a:pt x="56" y="146"/>
                  </a:cubicBezTo>
                  <a:cubicBezTo>
                    <a:pt x="58" y="135"/>
                    <a:pt x="58" y="135"/>
                    <a:pt x="58" y="135"/>
                  </a:cubicBezTo>
                  <a:cubicBezTo>
                    <a:pt x="59" y="127"/>
                    <a:pt x="62" y="120"/>
                    <a:pt x="65" y="112"/>
                  </a:cubicBezTo>
                  <a:cubicBezTo>
                    <a:pt x="70" y="102"/>
                    <a:pt x="70" y="102"/>
                    <a:pt x="70" y="102"/>
                  </a:cubicBezTo>
                  <a:cubicBezTo>
                    <a:pt x="55" y="75"/>
                    <a:pt x="55" y="75"/>
                    <a:pt x="55" y="75"/>
                  </a:cubicBezTo>
                  <a:cubicBezTo>
                    <a:pt x="84" y="48"/>
                    <a:pt x="84" y="48"/>
                    <a:pt x="84" y="48"/>
                  </a:cubicBezTo>
                  <a:cubicBezTo>
                    <a:pt x="110" y="66"/>
                    <a:pt x="110" y="66"/>
                    <a:pt x="110" y="66"/>
                  </a:cubicBezTo>
                  <a:cubicBezTo>
                    <a:pt x="120" y="62"/>
                    <a:pt x="120" y="62"/>
                    <a:pt x="120" y="62"/>
                  </a:cubicBezTo>
                  <a:cubicBezTo>
                    <a:pt x="124" y="61"/>
                    <a:pt x="128" y="59"/>
                    <a:pt x="132" y="59"/>
                  </a:cubicBezTo>
                  <a:cubicBezTo>
                    <a:pt x="135" y="58"/>
                    <a:pt x="139" y="57"/>
                    <a:pt x="144" y="57"/>
                  </a:cubicBezTo>
                  <a:cubicBezTo>
                    <a:pt x="154" y="56"/>
                    <a:pt x="154" y="56"/>
                    <a:pt x="154" y="56"/>
                  </a:cubicBezTo>
                  <a:cubicBezTo>
                    <a:pt x="171" y="29"/>
                    <a:pt x="171" y="29"/>
                    <a:pt x="171" y="29"/>
                  </a:cubicBezTo>
                  <a:cubicBezTo>
                    <a:pt x="208" y="41"/>
                    <a:pt x="208" y="41"/>
                    <a:pt x="208" y="41"/>
                  </a:cubicBezTo>
                  <a:cubicBezTo>
                    <a:pt x="206" y="72"/>
                    <a:pt x="206" y="72"/>
                    <a:pt x="206" y="72"/>
                  </a:cubicBezTo>
                  <a:cubicBezTo>
                    <a:pt x="214" y="79"/>
                    <a:pt x="214" y="79"/>
                    <a:pt x="214" y="79"/>
                  </a:cubicBezTo>
                  <a:cubicBezTo>
                    <a:pt x="221" y="85"/>
                    <a:pt x="226" y="91"/>
                    <a:pt x="231" y="97"/>
                  </a:cubicBezTo>
                  <a:cubicBezTo>
                    <a:pt x="237" y="106"/>
                    <a:pt x="237" y="106"/>
                    <a:pt x="237" y="106"/>
                  </a:cubicBezTo>
                  <a:cubicBezTo>
                    <a:pt x="268" y="107"/>
                    <a:pt x="268" y="107"/>
                    <a:pt x="268" y="107"/>
                  </a:cubicBezTo>
                  <a:cubicBezTo>
                    <a:pt x="276" y="145"/>
                    <a:pt x="276" y="145"/>
                    <a:pt x="276" y="145"/>
                  </a:cubicBezTo>
                  <a:lnTo>
                    <a:pt x="248" y="159"/>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 name="Google Shape;178;p4">
              <a:extLst>
                <a:ext uri="{FF2B5EF4-FFF2-40B4-BE49-F238E27FC236}">
                  <a16:creationId xmlns:a16="http://schemas.microsoft.com/office/drawing/2014/main" id="{393CD820-7908-4EEE-9293-73F964D68C8C}"/>
                </a:ext>
              </a:extLst>
            </p:cNvPr>
            <p:cNvSpPr/>
            <p:nvPr/>
          </p:nvSpPr>
          <p:spPr>
            <a:xfrm>
              <a:off x="4703763" y="1233488"/>
              <a:ext cx="47625" cy="47625"/>
            </a:xfrm>
            <a:custGeom>
              <a:avLst/>
              <a:gdLst/>
              <a:ahLst/>
              <a:cxnLst/>
              <a:rect l="l" t="t" r="r" b="b"/>
              <a:pathLst>
                <a:path w="224" h="223" extrusionOk="0">
                  <a:moveTo>
                    <a:pt x="200" y="101"/>
                  </a:moveTo>
                  <a:cubicBezTo>
                    <a:pt x="200" y="98"/>
                    <a:pt x="199" y="95"/>
                    <a:pt x="199" y="92"/>
                  </a:cubicBezTo>
                  <a:cubicBezTo>
                    <a:pt x="198" y="90"/>
                    <a:pt x="197" y="87"/>
                    <a:pt x="196" y="84"/>
                  </a:cubicBezTo>
                  <a:cubicBezTo>
                    <a:pt x="212" y="61"/>
                    <a:pt x="212" y="61"/>
                    <a:pt x="212" y="61"/>
                  </a:cubicBezTo>
                  <a:cubicBezTo>
                    <a:pt x="171" y="16"/>
                    <a:pt x="171" y="16"/>
                    <a:pt x="171" y="16"/>
                  </a:cubicBezTo>
                  <a:cubicBezTo>
                    <a:pt x="147" y="30"/>
                    <a:pt x="147" y="30"/>
                    <a:pt x="147" y="30"/>
                  </a:cubicBezTo>
                  <a:cubicBezTo>
                    <a:pt x="141" y="28"/>
                    <a:pt x="136" y="26"/>
                    <a:pt x="131" y="25"/>
                  </a:cubicBezTo>
                  <a:cubicBezTo>
                    <a:pt x="119" y="0"/>
                    <a:pt x="119" y="0"/>
                    <a:pt x="119" y="0"/>
                  </a:cubicBezTo>
                  <a:cubicBezTo>
                    <a:pt x="59" y="13"/>
                    <a:pt x="59" y="13"/>
                    <a:pt x="59" y="13"/>
                  </a:cubicBezTo>
                  <a:cubicBezTo>
                    <a:pt x="59" y="41"/>
                    <a:pt x="59" y="41"/>
                    <a:pt x="59" y="41"/>
                  </a:cubicBezTo>
                  <a:cubicBezTo>
                    <a:pt x="54" y="44"/>
                    <a:pt x="50" y="48"/>
                    <a:pt x="46" y="52"/>
                  </a:cubicBezTo>
                  <a:cubicBezTo>
                    <a:pt x="18" y="50"/>
                    <a:pt x="18" y="50"/>
                    <a:pt x="18" y="50"/>
                  </a:cubicBezTo>
                  <a:cubicBezTo>
                    <a:pt x="0" y="108"/>
                    <a:pt x="0" y="108"/>
                    <a:pt x="0" y="108"/>
                  </a:cubicBezTo>
                  <a:cubicBezTo>
                    <a:pt x="24" y="122"/>
                    <a:pt x="24" y="122"/>
                    <a:pt x="24" y="122"/>
                  </a:cubicBezTo>
                  <a:cubicBezTo>
                    <a:pt x="24" y="125"/>
                    <a:pt x="25" y="128"/>
                    <a:pt x="25" y="130"/>
                  </a:cubicBezTo>
                  <a:cubicBezTo>
                    <a:pt x="26" y="133"/>
                    <a:pt x="27" y="136"/>
                    <a:pt x="28" y="139"/>
                  </a:cubicBezTo>
                  <a:cubicBezTo>
                    <a:pt x="12" y="162"/>
                    <a:pt x="12" y="162"/>
                    <a:pt x="12" y="162"/>
                  </a:cubicBezTo>
                  <a:cubicBezTo>
                    <a:pt x="53" y="206"/>
                    <a:pt x="53" y="206"/>
                    <a:pt x="53" y="206"/>
                  </a:cubicBezTo>
                  <a:cubicBezTo>
                    <a:pt x="77" y="193"/>
                    <a:pt x="77" y="193"/>
                    <a:pt x="77" y="193"/>
                  </a:cubicBezTo>
                  <a:cubicBezTo>
                    <a:pt x="83" y="195"/>
                    <a:pt x="88" y="197"/>
                    <a:pt x="93" y="198"/>
                  </a:cubicBezTo>
                  <a:cubicBezTo>
                    <a:pt x="106" y="223"/>
                    <a:pt x="106" y="223"/>
                    <a:pt x="106" y="223"/>
                  </a:cubicBezTo>
                  <a:cubicBezTo>
                    <a:pt x="165" y="210"/>
                    <a:pt x="165" y="210"/>
                    <a:pt x="165" y="210"/>
                  </a:cubicBezTo>
                  <a:cubicBezTo>
                    <a:pt x="165" y="182"/>
                    <a:pt x="165" y="182"/>
                    <a:pt x="165" y="182"/>
                  </a:cubicBezTo>
                  <a:cubicBezTo>
                    <a:pt x="170" y="179"/>
                    <a:pt x="174" y="175"/>
                    <a:pt x="178" y="171"/>
                  </a:cubicBezTo>
                  <a:cubicBezTo>
                    <a:pt x="206" y="173"/>
                    <a:pt x="206" y="173"/>
                    <a:pt x="206" y="173"/>
                  </a:cubicBezTo>
                  <a:cubicBezTo>
                    <a:pt x="224" y="115"/>
                    <a:pt x="224" y="115"/>
                    <a:pt x="224" y="115"/>
                  </a:cubicBezTo>
                  <a:lnTo>
                    <a:pt x="200" y="101"/>
                  </a:lnTo>
                  <a:close/>
                  <a:moveTo>
                    <a:pt x="55" y="142"/>
                  </a:moveTo>
                  <a:cubicBezTo>
                    <a:pt x="52" y="133"/>
                    <a:pt x="52" y="133"/>
                    <a:pt x="52" y="133"/>
                  </a:cubicBezTo>
                  <a:cubicBezTo>
                    <a:pt x="51" y="130"/>
                    <a:pt x="50" y="128"/>
                    <a:pt x="49" y="125"/>
                  </a:cubicBezTo>
                  <a:cubicBezTo>
                    <a:pt x="49" y="123"/>
                    <a:pt x="49" y="120"/>
                    <a:pt x="48" y="117"/>
                  </a:cubicBezTo>
                  <a:cubicBezTo>
                    <a:pt x="47" y="108"/>
                    <a:pt x="47" y="108"/>
                    <a:pt x="47" y="108"/>
                  </a:cubicBezTo>
                  <a:cubicBezTo>
                    <a:pt x="29" y="97"/>
                    <a:pt x="29" y="97"/>
                    <a:pt x="29" y="97"/>
                  </a:cubicBezTo>
                  <a:cubicBezTo>
                    <a:pt x="36" y="76"/>
                    <a:pt x="36" y="76"/>
                    <a:pt x="36" y="76"/>
                  </a:cubicBezTo>
                  <a:cubicBezTo>
                    <a:pt x="57" y="77"/>
                    <a:pt x="57" y="77"/>
                    <a:pt x="57" y="77"/>
                  </a:cubicBezTo>
                  <a:cubicBezTo>
                    <a:pt x="63" y="70"/>
                    <a:pt x="63" y="70"/>
                    <a:pt x="63" y="70"/>
                  </a:cubicBezTo>
                  <a:cubicBezTo>
                    <a:pt x="67" y="66"/>
                    <a:pt x="71" y="62"/>
                    <a:pt x="75" y="59"/>
                  </a:cubicBezTo>
                  <a:cubicBezTo>
                    <a:pt x="83" y="54"/>
                    <a:pt x="83" y="54"/>
                    <a:pt x="83" y="54"/>
                  </a:cubicBezTo>
                  <a:cubicBezTo>
                    <a:pt x="84" y="33"/>
                    <a:pt x="84" y="33"/>
                    <a:pt x="84" y="33"/>
                  </a:cubicBezTo>
                  <a:cubicBezTo>
                    <a:pt x="105" y="28"/>
                    <a:pt x="105" y="28"/>
                    <a:pt x="105" y="28"/>
                  </a:cubicBezTo>
                  <a:cubicBezTo>
                    <a:pt x="114" y="47"/>
                    <a:pt x="114" y="47"/>
                    <a:pt x="114" y="47"/>
                  </a:cubicBezTo>
                  <a:cubicBezTo>
                    <a:pt x="123" y="48"/>
                    <a:pt x="123" y="48"/>
                    <a:pt x="123" y="48"/>
                  </a:cubicBezTo>
                  <a:cubicBezTo>
                    <a:pt x="129" y="49"/>
                    <a:pt x="134" y="51"/>
                    <a:pt x="139" y="54"/>
                  </a:cubicBezTo>
                  <a:cubicBezTo>
                    <a:pt x="147" y="57"/>
                    <a:pt x="147" y="57"/>
                    <a:pt x="147" y="57"/>
                  </a:cubicBezTo>
                  <a:cubicBezTo>
                    <a:pt x="166" y="47"/>
                    <a:pt x="166" y="47"/>
                    <a:pt x="166" y="47"/>
                  </a:cubicBezTo>
                  <a:cubicBezTo>
                    <a:pt x="181" y="63"/>
                    <a:pt x="181" y="63"/>
                    <a:pt x="181" y="63"/>
                  </a:cubicBezTo>
                  <a:cubicBezTo>
                    <a:pt x="169" y="81"/>
                    <a:pt x="169" y="81"/>
                    <a:pt x="169" y="81"/>
                  </a:cubicBezTo>
                  <a:cubicBezTo>
                    <a:pt x="172" y="90"/>
                    <a:pt x="172" y="90"/>
                    <a:pt x="172" y="90"/>
                  </a:cubicBezTo>
                  <a:cubicBezTo>
                    <a:pt x="173" y="93"/>
                    <a:pt x="174" y="95"/>
                    <a:pt x="175" y="98"/>
                  </a:cubicBezTo>
                  <a:cubicBezTo>
                    <a:pt x="175" y="100"/>
                    <a:pt x="175" y="103"/>
                    <a:pt x="176" y="106"/>
                  </a:cubicBezTo>
                  <a:cubicBezTo>
                    <a:pt x="177" y="115"/>
                    <a:pt x="177" y="115"/>
                    <a:pt x="177" y="115"/>
                  </a:cubicBezTo>
                  <a:cubicBezTo>
                    <a:pt x="195" y="126"/>
                    <a:pt x="195" y="126"/>
                    <a:pt x="195" y="126"/>
                  </a:cubicBezTo>
                  <a:cubicBezTo>
                    <a:pt x="188" y="147"/>
                    <a:pt x="188" y="147"/>
                    <a:pt x="188" y="147"/>
                  </a:cubicBezTo>
                  <a:cubicBezTo>
                    <a:pt x="167" y="146"/>
                    <a:pt x="167" y="146"/>
                    <a:pt x="167" y="146"/>
                  </a:cubicBezTo>
                  <a:cubicBezTo>
                    <a:pt x="161" y="153"/>
                    <a:pt x="161" y="153"/>
                    <a:pt x="161" y="153"/>
                  </a:cubicBezTo>
                  <a:cubicBezTo>
                    <a:pt x="157" y="157"/>
                    <a:pt x="153" y="161"/>
                    <a:pt x="149" y="164"/>
                  </a:cubicBezTo>
                  <a:cubicBezTo>
                    <a:pt x="141" y="169"/>
                    <a:pt x="141" y="169"/>
                    <a:pt x="141" y="169"/>
                  </a:cubicBezTo>
                  <a:cubicBezTo>
                    <a:pt x="140" y="190"/>
                    <a:pt x="140" y="190"/>
                    <a:pt x="140" y="190"/>
                  </a:cubicBezTo>
                  <a:cubicBezTo>
                    <a:pt x="119" y="195"/>
                    <a:pt x="119" y="195"/>
                    <a:pt x="119" y="195"/>
                  </a:cubicBezTo>
                  <a:cubicBezTo>
                    <a:pt x="110" y="176"/>
                    <a:pt x="110" y="176"/>
                    <a:pt x="110" y="176"/>
                  </a:cubicBezTo>
                  <a:cubicBezTo>
                    <a:pt x="101" y="174"/>
                    <a:pt x="101" y="174"/>
                    <a:pt x="101" y="174"/>
                  </a:cubicBezTo>
                  <a:cubicBezTo>
                    <a:pt x="95" y="174"/>
                    <a:pt x="90" y="172"/>
                    <a:pt x="85" y="169"/>
                  </a:cubicBezTo>
                  <a:cubicBezTo>
                    <a:pt x="77" y="165"/>
                    <a:pt x="77" y="165"/>
                    <a:pt x="77" y="165"/>
                  </a:cubicBezTo>
                  <a:cubicBezTo>
                    <a:pt x="58" y="176"/>
                    <a:pt x="58" y="176"/>
                    <a:pt x="58" y="176"/>
                  </a:cubicBezTo>
                  <a:cubicBezTo>
                    <a:pt x="43" y="160"/>
                    <a:pt x="43" y="160"/>
                    <a:pt x="43" y="160"/>
                  </a:cubicBezTo>
                  <a:lnTo>
                    <a:pt x="55" y="142"/>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 name="Google Shape;179;p4">
              <a:extLst>
                <a:ext uri="{FF2B5EF4-FFF2-40B4-BE49-F238E27FC236}">
                  <a16:creationId xmlns:a16="http://schemas.microsoft.com/office/drawing/2014/main" id="{1404970E-14D6-490B-8945-D868E0E2CA31}"/>
                </a:ext>
              </a:extLst>
            </p:cNvPr>
            <p:cNvSpPr/>
            <p:nvPr/>
          </p:nvSpPr>
          <p:spPr>
            <a:xfrm>
              <a:off x="4719638" y="1249363"/>
              <a:ext cx="17463" cy="15875"/>
            </a:xfrm>
            <a:custGeom>
              <a:avLst/>
              <a:gdLst/>
              <a:ahLst/>
              <a:cxnLst/>
              <a:rect l="l" t="t" r="r" b="b"/>
              <a:pathLst>
                <a:path w="80" h="79" extrusionOk="0">
                  <a:moveTo>
                    <a:pt x="19" y="73"/>
                  </a:moveTo>
                  <a:cubicBezTo>
                    <a:pt x="25" y="77"/>
                    <a:pt x="32" y="79"/>
                    <a:pt x="39" y="79"/>
                  </a:cubicBezTo>
                  <a:cubicBezTo>
                    <a:pt x="42" y="79"/>
                    <a:pt x="44" y="79"/>
                    <a:pt x="47" y="78"/>
                  </a:cubicBezTo>
                  <a:cubicBezTo>
                    <a:pt x="67" y="74"/>
                    <a:pt x="80" y="54"/>
                    <a:pt x="76" y="33"/>
                  </a:cubicBezTo>
                  <a:cubicBezTo>
                    <a:pt x="76" y="33"/>
                    <a:pt x="76" y="33"/>
                    <a:pt x="76" y="33"/>
                  </a:cubicBezTo>
                  <a:cubicBezTo>
                    <a:pt x="71" y="13"/>
                    <a:pt x="51" y="0"/>
                    <a:pt x="31" y="5"/>
                  </a:cubicBezTo>
                  <a:cubicBezTo>
                    <a:pt x="21" y="7"/>
                    <a:pt x="13" y="13"/>
                    <a:pt x="7" y="21"/>
                  </a:cubicBezTo>
                  <a:cubicBezTo>
                    <a:pt x="2" y="30"/>
                    <a:pt x="0" y="40"/>
                    <a:pt x="2" y="50"/>
                  </a:cubicBezTo>
                  <a:cubicBezTo>
                    <a:pt x="4" y="59"/>
                    <a:pt x="10" y="68"/>
                    <a:pt x="19" y="73"/>
                  </a:cubicBezTo>
                  <a:close/>
                  <a:moveTo>
                    <a:pt x="28" y="34"/>
                  </a:moveTo>
                  <a:cubicBezTo>
                    <a:pt x="30" y="31"/>
                    <a:pt x="33" y="29"/>
                    <a:pt x="36" y="29"/>
                  </a:cubicBezTo>
                  <a:cubicBezTo>
                    <a:pt x="37" y="28"/>
                    <a:pt x="38" y="28"/>
                    <a:pt x="39" y="28"/>
                  </a:cubicBezTo>
                  <a:cubicBezTo>
                    <a:pt x="45" y="28"/>
                    <a:pt x="50" y="33"/>
                    <a:pt x="52" y="39"/>
                  </a:cubicBezTo>
                  <a:cubicBezTo>
                    <a:pt x="53" y="42"/>
                    <a:pt x="52" y="46"/>
                    <a:pt x="50" y="49"/>
                  </a:cubicBezTo>
                  <a:cubicBezTo>
                    <a:pt x="48" y="51"/>
                    <a:pt x="45" y="54"/>
                    <a:pt x="42" y="54"/>
                  </a:cubicBezTo>
                  <a:cubicBezTo>
                    <a:pt x="35" y="56"/>
                    <a:pt x="28" y="51"/>
                    <a:pt x="26" y="44"/>
                  </a:cubicBezTo>
                  <a:cubicBezTo>
                    <a:pt x="25" y="41"/>
                    <a:pt x="26" y="37"/>
                    <a:pt x="28" y="34"/>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 name="Google Shape;180;p4">
              <a:extLst>
                <a:ext uri="{FF2B5EF4-FFF2-40B4-BE49-F238E27FC236}">
                  <a16:creationId xmlns:a16="http://schemas.microsoft.com/office/drawing/2014/main" id="{57F498F5-6DCD-4983-B1DD-E21D7F6F7DC9}"/>
                </a:ext>
              </a:extLst>
            </p:cNvPr>
            <p:cNvSpPr/>
            <p:nvPr/>
          </p:nvSpPr>
          <p:spPr>
            <a:xfrm>
              <a:off x="4640263" y="1219200"/>
              <a:ext cx="123825" cy="123825"/>
            </a:xfrm>
            <a:custGeom>
              <a:avLst/>
              <a:gdLst/>
              <a:ahLst/>
              <a:cxnLst/>
              <a:rect l="l" t="t" r="r" b="b"/>
              <a:pathLst>
                <a:path w="78" h="78" extrusionOk="0">
                  <a:moveTo>
                    <a:pt x="0" y="0"/>
                  </a:moveTo>
                  <a:lnTo>
                    <a:pt x="0" y="78"/>
                  </a:lnTo>
                  <a:lnTo>
                    <a:pt x="78" y="78"/>
                  </a:lnTo>
                  <a:lnTo>
                    <a:pt x="78" y="0"/>
                  </a:lnTo>
                  <a:lnTo>
                    <a:pt x="0" y="0"/>
                  </a:lnTo>
                  <a:close/>
                  <a:moveTo>
                    <a:pt x="74" y="74"/>
                  </a:moveTo>
                  <a:lnTo>
                    <a:pt x="4" y="74"/>
                  </a:lnTo>
                  <a:lnTo>
                    <a:pt x="4" y="3"/>
                  </a:lnTo>
                  <a:lnTo>
                    <a:pt x="74" y="3"/>
                  </a:lnTo>
                  <a:lnTo>
                    <a:pt x="74" y="74"/>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0" name="Google Shape;773;p7">
            <a:extLst>
              <a:ext uri="{FF2B5EF4-FFF2-40B4-BE49-F238E27FC236}">
                <a16:creationId xmlns:a16="http://schemas.microsoft.com/office/drawing/2014/main" id="{F6358878-0DF8-48EC-98F1-930DA350A586}"/>
              </a:ext>
            </a:extLst>
          </p:cNvPr>
          <p:cNvGrpSpPr/>
          <p:nvPr/>
        </p:nvGrpSpPr>
        <p:grpSpPr>
          <a:xfrm>
            <a:off x="630320" y="1990372"/>
            <a:ext cx="470606" cy="478323"/>
            <a:chOff x="6215424" y="4028218"/>
            <a:chExt cx="202814" cy="206140"/>
          </a:xfrm>
          <a:solidFill>
            <a:schemeClr val="tx1"/>
          </a:solidFill>
        </p:grpSpPr>
        <p:sp>
          <p:nvSpPr>
            <p:cNvPr id="11" name="Google Shape;774;p7">
              <a:extLst>
                <a:ext uri="{FF2B5EF4-FFF2-40B4-BE49-F238E27FC236}">
                  <a16:creationId xmlns:a16="http://schemas.microsoft.com/office/drawing/2014/main" id="{C5D49050-3035-46FC-8BF6-14FFD81F26B5}"/>
                </a:ext>
              </a:extLst>
            </p:cNvPr>
            <p:cNvSpPr/>
            <p:nvPr/>
          </p:nvSpPr>
          <p:spPr>
            <a:xfrm>
              <a:off x="6251997" y="4071442"/>
              <a:ext cx="86446" cy="6650"/>
            </a:xfrm>
            <a:prstGeom prst="rect">
              <a:avLst/>
            </a:pr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4400">
                <a:solidFill>
                  <a:schemeClr val="dk1"/>
                </a:solidFill>
                <a:latin typeface="Arial"/>
                <a:ea typeface="Arial"/>
                <a:cs typeface="Arial"/>
                <a:sym typeface="Arial"/>
              </a:endParaRPr>
            </a:p>
          </p:txBody>
        </p:sp>
        <p:sp>
          <p:nvSpPr>
            <p:cNvPr id="12" name="Google Shape;775;p7">
              <a:extLst>
                <a:ext uri="{FF2B5EF4-FFF2-40B4-BE49-F238E27FC236}">
                  <a16:creationId xmlns:a16="http://schemas.microsoft.com/office/drawing/2014/main" id="{EC9BB6B8-73F3-4D13-8021-DA9AD9058AB6}"/>
                </a:ext>
              </a:extLst>
            </p:cNvPr>
            <p:cNvSpPr/>
            <p:nvPr/>
          </p:nvSpPr>
          <p:spPr>
            <a:xfrm>
              <a:off x="6251997" y="4108014"/>
              <a:ext cx="129668" cy="9976"/>
            </a:xfrm>
            <a:prstGeom prst="rect">
              <a:avLst/>
            </a:pr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4400">
                <a:solidFill>
                  <a:schemeClr val="dk1"/>
                </a:solidFill>
                <a:latin typeface="Arial"/>
                <a:ea typeface="Arial"/>
                <a:cs typeface="Arial"/>
                <a:sym typeface="Arial"/>
              </a:endParaRPr>
            </a:p>
          </p:txBody>
        </p:sp>
        <p:sp>
          <p:nvSpPr>
            <p:cNvPr id="13" name="Google Shape;776;p7">
              <a:extLst>
                <a:ext uri="{FF2B5EF4-FFF2-40B4-BE49-F238E27FC236}">
                  <a16:creationId xmlns:a16="http://schemas.microsoft.com/office/drawing/2014/main" id="{949F4000-8E25-4AA7-A319-4120A5A7AC4D}"/>
                </a:ext>
              </a:extLst>
            </p:cNvPr>
            <p:cNvSpPr/>
            <p:nvPr/>
          </p:nvSpPr>
          <p:spPr>
            <a:xfrm>
              <a:off x="6251997" y="4144589"/>
              <a:ext cx="129668" cy="9976"/>
            </a:xfrm>
            <a:prstGeom prst="rect">
              <a:avLst/>
            </a:pr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4400">
                <a:solidFill>
                  <a:schemeClr val="dk1"/>
                </a:solidFill>
                <a:latin typeface="Arial"/>
                <a:ea typeface="Arial"/>
                <a:cs typeface="Arial"/>
                <a:sym typeface="Arial"/>
              </a:endParaRPr>
            </a:p>
          </p:txBody>
        </p:sp>
        <p:sp>
          <p:nvSpPr>
            <p:cNvPr id="14" name="Google Shape;777;p7">
              <a:extLst>
                <a:ext uri="{FF2B5EF4-FFF2-40B4-BE49-F238E27FC236}">
                  <a16:creationId xmlns:a16="http://schemas.microsoft.com/office/drawing/2014/main" id="{BA153224-7674-4831-911D-8314D9E5AB62}"/>
                </a:ext>
              </a:extLst>
            </p:cNvPr>
            <p:cNvSpPr/>
            <p:nvPr/>
          </p:nvSpPr>
          <p:spPr>
            <a:xfrm>
              <a:off x="6251997" y="4181161"/>
              <a:ext cx="129668" cy="9976"/>
            </a:xfrm>
            <a:prstGeom prst="rect">
              <a:avLst/>
            </a:pr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4400">
                <a:solidFill>
                  <a:schemeClr val="dk1"/>
                </a:solidFill>
                <a:latin typeface="Arial"/>
                <a:ea typeface="Arial"/>
                <a:cs typeface="Arial"/>
                <a:sym typeface="Arial"/>
              </a:endParaRPr>
            </a:p>
          </p:txBody>
        </p:sp>
        <p:sp>
          <p:nvSpPr>
            <p:cNvPr id="15" name="Google Shape;778;p7">
              <a:extLst>
                <a:ext uri="{FF2B5EF4-FFF2-40B4-BE49-F238E27FC236}">
                  <a16:creationId xmlns:a16="http://schemas.microsoft.com/office/drawing/2014/main" id="{3ED781C2-A270-4953-849F-755A3E6C20F1}"/>
                </a:ext>
              </a:extLst>
            </p:cNvPr>
            <p:cNvSpPr/>
            <p:nvPr/>
          </p:nvSpPr>
          <p:spPr>
            <a:xfrm>
              <a:off x="6215424" y="4028218"/>
              <a:ext cx="202814" cy="206140"/>
            </a:xfrm>
            <a:custGeom>
              <a:avLst/>
              <a:gdLst/>
              <a:ahLst/>
              <a:cxnLst/>
              <a:rect l="l" t="t" r="r" b="b"/>
              <a:pathLst>
                <a:path w="61" h="62" extrusionOk="0">
                  <a:moveTo>
                    <a:pt x="48" y="0"/>
                  </a:moveTo>
                  <a:lnTo>
                    <a:pt x="0" y="0"/>
                  </a:lnTo>
                  <a:lnTo>
                    <a:pt x="0" y="62"/>
                  </a:lnTo>
                  <a:lnTo>
                    <a:pt x="61" y="62"/>
                  </a:lnTo>
                  <a:lnTo>
                    <a:pt x="61" y="13"/>
                  </a:lnTo>
                  <a:lnTo>
                    <a:pt x="48" y="0"/>
                  </a:lnTo>
                  <a:close/>
                  <a:moveTo>
                    <a:pt x="49" y="5"/>
                  </a:moveTo>
                  <a:lnTo>
                    <a:pt x="57" y="13"/>
                  </a:lnTo>
                  <a:lnTo>
                    <a:pt x="49" y="13"/>
                  </a:lnTo>
                  <a:lnTo>
                    <a:pt x="49" y="5"/>
                  </a:lnTo>
                  <a:close/>
                  <a:moveTo>
                    <a:pt x="2" y="59"/>
                  </a:moveTo>
                  <a:lnTo>
                    <a:pt x="2" y="3"/>
                  </a:lnTo>
                  <a:lnTo>
                    <a:pt x="46" y="3"/>
                  </a:lnTo>
                  <a:lnTo>
                    <a:pt x="46" y="15"/>
                  </a:lnTo>
                  <a:lnTo>
                    <a:pt x="59" y="15"/>
                  </a:lnTo>
                  <a:lnTo>
                    <a:pt x="59" y="59"/>
                  </a:lnTo>
                  <a:lnTo>
                    <a:pt x="2" y="59"/>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4400">
                <a:solidFill>
                  <a:schemeClr val="dk1"/>
                </a:solidFill>
                <a:latin typeface="Arial"/>
                <a:ea typeface="Arial"/>
                <a:cs typeface="Arial"/>
                <a:sym typeface="Arial"/>
              </a:endParaRPr>
            </a:p>
          </p:txBody>
        </p:sp>
      </p:grpSp>
      <p:grpSp>
        <p:nvGrpSpPr>
          <p:cNvPr id="19" name="Google Shape;1290;p9">
            <a:extLst>
              <a:ext uri="{FF2B5EF4-FFF2-40B4-BE49-F238E27FC236}">
                <a16:creationId xmlns:a16="http://schemas.microsoft.com/office/drawing/2014/main" id="{0861F39C-D008-4B81-91E8-6D94DCB9BF09}"/>
              </a:ext>
            </a:extLst>
          </p:cNvPr>
          <p:cNvGrpSpPr/>
          <p:nvPr/>
        </p:nvGrpSpPr>
        <p:grpSpPr>
          <a:xfrm>
            <a:off x="636245" y="3223173"/>
            <a:ext cx="471654" cy="471654"/>
            <a:chOff x="4287838" y="1854201"/>
            <a:chExt cx="149225" cy="149225"/>
          </a:xfrm>
          <a:solidFill>
            <a:schemeClr val="tx1"/>
          </a:solidFill>
        </p:grpSpPr>
        <p:sp>
          <p:nvSpPr>
            <p:cNvPr id="20" name="Google Shape;1291;p9">
              <a:extLst>
                <a:ext uri="{FF2B5EF4-FFF2-40B4-BE49-F238E27FC236}">
                  <a16:creationId xmlns:a16="http://schemas.microsoft.com/office/drawing/2014/main" id="{2F1B47E3-099D-4611-9FE0-8E7D6FFBF456}"/>
                </a:ext>
              </a:extLst>
            </p:cNvPr>
            <p:cNvSpPr/>
            <p:nvPr/>
          </p:nvSpPr>
          <p:spPr>
            <a:xfrm>
              <a:off x="4287838" y="1854201"/>
              <a:ext cx="149225" cy="149225"/>
            </a:xfrm>
            <a:custGeom>
              <a:avLst/>
              <a:gdLst/>
              <a:ahLst/>
              <a:cxnLst/>
              <a:rect l="l" t="t" r="r" b="b"/>
              <a:pathLst>
                <a:path w="94" h="94" extrusionOk="0">
                  <a:moveTo>
                    <a:pt x="0" y="0"/>
                  </a:moveTo>
                  <a:lnTo>
                    <a:pt x="0" y="94"/>
                  </a:lnTo>
                  <a:lnTo>
                    <a:pt x="94" y="94"/>
                  </a:lnTo>
                  <a:lnTo>
                    <a:pt x="94" y="0"/>
                  </a:lnTo>
                  <a:lnTo>
                    <a:pt x="0" y="0"/>
                  </a:lnTo>
                  <a:close/>
                  <a:moveTo>
                    <a:pt x="90" y="90"/>
                  </a:moveTo>
                  <a:lnTo>
                    <a:pt x="4" y="90"/>
                  </a:lnTo>
                  <a:lnTo>
                    <a:pt x="4" y="4"/>
                  </a:lnTo>
                  <a:lnTo>
                    <a:pt x="90" y="4"/>
                  </a:lnTo>
                  <a:lnTo>
                    <a:pt x="90" y="90"/>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200">
                <a:solidFill>
                  <a:schemeClr val="dk1"/>
                </a:solidFill>
                <a:latin typeface="Arial"/>
                <a:ea typeface="Arial"/>
                <a:cs typeface="Arial"/>
                <a:sym typeface="Arial"/>
              </a:endParaRPr>
            </a:p>
          </p:txBody>
        </p:sp>
        <p:cxnSp>
          <p:nvCxnSpPr>
            <p:cNvPr id="21" name="Google Shape;1292;p9">
              <a:extLst>
                <a:ext uri="{FF2B5EF4-FFF2-40B4-BE49-F238E27FC236}">
                  <a16:creationId xmlns:a16="http://schemas.microsoft.com/office/drawing/2014/main" id="{9D80B98A-8135-4F08-A834-62FB02FE311D}"/>
                </a:ext>
              </a:extLst>
            </p:cNvPr>
            <p:cNvCxnSpPr/>
            <p:nvPr/>
          </p:nvCxnSpPr>
          <p:spPr>
            <a:xfrm>
              <a:off x="4375150" y="1884363"/>
              <a:ext cx="0" cy="0"/>
            </a:xfrm>
            <a:prstGeom prst="straightConnector1">
              <a:avLst/>
            </a:prstGeom>
            <a:grpFill/>
            <a:ln>
              <a:noFill/>
            </a:ln>
          </p:spPr>
        </p:cxnSp>
        <p:cxnSp>
          <p:nvCxnSpPr>
            <p:cNvPr id="22" name="Google Shape;1293;p9">
              <a:extLst>
                <a:ext uri="{FF2B5EF4-FFF2-40B4-BE49-F238E27FC236}">
                  <a16:creationId xmlns:a16="http://schemas.microsoft.com/office/drawing/2014/main" id="{34F855A4-DA0D-4872-82C5-B21ABF3DF73A}"/>
                </a:ext>
              </a:extLst>
            </p:cNvPr>
            <p:cNvCxnSpPr/>
            <p:nvPr/>
          </p:nvCxnSpPr>
          <p:spPr>
            <a:xfrm>
              <a:off x="4375150" y="1884363"/>
              <a:ext cx="0" cy="0"/>
            </a:xfrm>
            <a:prstGeom prst="straightConnector1">
              <a:avLst/>
            </a:prstGeom>
            <a:grpFill/>
            <a:ln>
              <a:noFill/>
            </a:ln>
          </p:spPr>
        </p:cxnSp>
        <p:sp>
          <p:nvSpPr>
            <p:cNvPr id="23" name="Google Shape;1294;p9">
              <a:extLst>
                <a:ext uri="{FF2B5EF4-FFF2-40B4-BE49-F238E27FC236}">
                  <a16:creationId xmlns:a16="http://schemas.microsoft.com/office/drawing/2014/main" id="{1C677661-7EB6-40A5-A860-563ECFAA921A}"/>
                </a:ext>
              </a:extLst>
            </p:cNvPr>
            <p:cNvSpPr/>
            <p:nvPr/>
          </p:nvSpPr>
          <p:spPr>
            <a:xfrm>
              <a:off x="4308475" y="1881188"/>
              <a:ext cx="101600" cy="96838"/>
            </a:xfrm>
            <a:custGeom>
              <a:avLst/>
              <a:gdLst/>
              <a:ahLst/>
              <a:cxnLst/>
              <a:rect l="l" t="t" r="r" b="b"/>
              <a:pathLst>
                <a:path w="131" h="125" extrusionOk="0">
                  <a:moveTo>
                    <a:pt x="94" y="106"/>
                  </a:moveTo>
                  <a:cubicBezTo>
                    <a:pt x="94" y="117"/>
                    <a:pt x="102" y="125"/>
                    <a:pt x="112" y="125"/>
                  </a:cubicBezTo>
                  <a:cubicBezTo>
                    <a:pt x="123" y="125"/>
                    <a:pt x="131" y="117"/>
                    <a:pt x="131" y="106"/>
                  </a:cubicBezTo>
                  <a:cubicBezTo>
                    <a:pt x="131" y="96"/>
                    <a:pt x="123" y="87"/>
                    <a:pt x="112" y="87"/>
                  </a:cubicBezTo>
                  <a:cubicBezTo>
                    <a:pt x="106" y="87"/>
                    <a:pt x="101" y="90"/>
                    <a:pt x="97" y="95"/>
                  </a:cubicBezTo>
                  <a:cubicBezTo>
                    <a:pt x="97" y="96"/>
                    <a:pt x="97" y="96"/>
                    <a:pt x="97" y="96"/>
                  </a:cubicBezTo>
                  <a:cubicBezTo>
                    <a:pt x="38" y="65"/>
                    <a:pt x="38" y="65"/>
                    <a:pt x="38" y="65"/>
                  </a:cubicBezTo>
                  <a:cubicBezTo>
                    <a:pt x="38" y="64"/>
                    <a:pt x="38" y="64"/>
                    <a:pt x="38" y="64"/>
                  </a:cubicBezTo>
                  <a:cubicBezTo>
                    <a:pt x="38" y="64"/>
                    <a:pt x="38" y="63"/>
                    <a:pt x="38" y="62"/>
                  </a:cubicBezTo>
                  <a:cubicBezTo>
                    <a:pt x="38" y="62"/>
                    <a:pt x="38" y="61"/>
                    <a:pt x="38" y="60"/>
                  </a:cubicBezTo>
                  <a:cubicBezTo>
                    <a:pt x="38" y="60"/>
                    <a:pt x="38" y="60"/>
                    <a:pt x="38" y="60"/>
                  </a:cubicBezTo>
                  <a:cubicBezTo>
                    <a:pt x="97" y="29"/>
                    <a:pt x="97" y="29"/>
                    <a:pt x="97" y="29"/>
                  </a:cubicBezTo>
                  <a:cubicBezTo>
                    <a:pt x="97" y="29"/>
                    <a:pt x="97" y="29"/>
                    <a:pt x="97" y="29"/>
                  </a:cubicBezTo>
                  <a:cubicBezTo>
                    <a:pt x="101" y="34"/>
                    <a:pt x="106" y="37"/>
                    <a:pt x="112" y="37"/>
                  </a:cubicBezTo>
                  <a:cubicBezTo>
                    <a:pt x="123" y="37"/>
                    <a:pt x="131" y="29"/>
                    <a:pt x="131" y="18"/>
                  </a:cubicBezTo>
                  <a:cubicBezTo>
                    <a:pt x="131" y="8"/>
                    <a:pt x="123" y="0"/>
                    <a:pt x="112" y="0"/>
                  </a:cubicBezTo>
                  <a:cubicBezTo>
                    <a:pt x="102" y="0"/>
                    <a:pt x="94" y="8"/>
                    <a:pt x="94" y="18"/>
                  </a:cubicBezTo>
                  <a:cubicBezTo>
                    <a:pt x="94" y="19"/>
                    <a:pt x="94" y="20"/>
                    <a:pt x="94" y="21"/>
                  </a:cubicBezTo>
                  <a:cubicBezTo>
                    <a:pt x="94" y="21"/>
                    <a:pt x="94" y="21"/>
                    <a:pt x="94" y="21"/>
                  </a:cubicBezTo>
                  <a:cubicBezTo>
                    <a:pt x="35" y="52"/>
                    <a:pt x="35" y="52"/>
                    <a:pt x="35" y="52"/>
                  </a:cubicBezTo>
                  <a:cubicBezTo>
                    <a:pt x="34" y="52"/>
                    <a:pt x="34" y="52"/>
                    <a:pt x="34" y="52"/>
                  </a:cubicBezTo>
                  <a:cubicBezTo>
                    <a:pt x="31" y="47"/>
                    <a:pt x="25" y="44"/>
                    <a:pt x="19" y="44"/>
                  </a:cubicBezTo>
                  <a:cubicBezTo>
                    <a:pt x="9" y="44"/>
                    <a:pt x="0" y="52"/>
                    <a:pt x="0" y="62"/>
                  </a:cubicBezTo>
                  <a:cubicBezTo>
                    <a:pt x="0" y="73"/>
                    <a:pt x="9" y="81"/>
                    <a:pt x="19" y="81"/>
                  </a:cubicBezTo>
                  <a:cubicBezTo>
                    <a:pt x="25" y="81"/>
                    <a:pt x="31" y="78"/>
                    <a:pt x="34" y="73"/>
                  </a:cubicBezTo>
                  <a:cubicBezTo>
                    <a:pt x="35" y="73"/>
                    <a:pt x="35" y="73"/>
                    <a:pt x="35" y="73"/>
                  </a:cubicBezTo>
                  <a:cubicBezTo>
                    <a:pt x="94" y="104"/>
                    <a:pt x="94" y="104"/>
                    <a:pt x="94" y="104"/>
                  </a:cubicBezTo>
                  <a:cubicBezTo>
                    <a:pt x="94" y="104"/>
                    <a:pt x="94" y="104"/>
                    <a:pt x="94" y="104"/>
                  </a:cubicBezTo>
                  <a:cubicBezTo>
                    <a:pt x="94" y="105"/>
                    <a:pt x="94" y="106"/>
                    <a:pt x="94" y="106"/>
                  </a:cubicBezTo>
                  <a:close/>
                  <a:moveTo>
                    <a:pt x="112" y="96"/>
                  </a:moveTo>
                  <a:cubicBezTo>
                    <a:pt x="118" y="96"/>
                    <a:pt x="123" y="100"/>
                    <a:pt x="123" y="106"/>
                  </a:cubicBezTo>
                  <a:cubicBezTo>
                    <a:pt x="123" y="112"/>
                    <a:pt x="118" y="117"/>
                    <a:pt x="112" y="117"/>
                  </a:cubicBezTo>
                  <a:cubicBezTo>
                    <a:pt x="107" y="117"/>
                    <a:pt x="102" y="112"/>
                    <a:pt x="102" y="106"/>
                  </a:cubicBezTo>
                  <a:cubicBezTo>
                    <a:pt x="102" y="100"/>
                    <a:pt x="107" y="96"/>
                    <a:pt x="112" y="96"/>
                  </a:cubicBezTo>
                  <a:close/>
                  <a:moveTo>
                    <a:pt x="112" y="8"/>
                  </a:moveTo>
                  <a:cubicBezTo>
                    <a:pt x="118" y="8"/>
                    <a:pt x="123" y="13"/>
                    <a:pt x="123" y="18"/>
                  </a:cubicBezTo>
                  <a:cubicBezTo>
                    <a:pt x="123" y="24"/>
                    <a:pt x="118" y="29"/>
                    <a:pt x="112" y="29"/>
                  </a:cubicBezTo>
                  <a:cubicBezTo>
                    <a:pt x="107" y="29"/>
                    <a:pt x="102" y="24"/>
                    <a:pt x="102" y="18"/>
                  </a:cubicBezTo>
                  <a:cubicBezTo>
                    <a:pt x="102" y="13"/>
                    <a:pt x="107" y="8"/>
                    <a:pt x="112" y="8"/>
                  </a:cubicBezTo>
                  <a:close/>
                  <a:moveTo>
                    <a:pt x="19" y="73"/>
                  </a:moveTo>
                  <a:cubicBezTo>
                    <a:pt x="13" y="73"/>
                    <a:pt x="9" y="68"/>
                    <a:pt x="9" y="62"/>
                  </a:cubicBezTo>
                  <a:cubicBezTo>
                    <a:pt x="9" y="57"/>
                    <a:pt x="13" y="52"/>
                    <a:pt x="19" y="52"/>
                  </a:cubicBezTo>
                  <a:cubicBezTo>
                    <a:pt x="25" y="52"/>
                    <a:pt x="30" y="57"/>
                    <a:pt x="30" y="62"/>
                  </a:cubicBezTo>
                  <a:cubicBezTo>
                    <a:pt x="30" y="68"/>
                    <a:pt x="25" y="73"/>
                    <a:pt x="19" y="73"/>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200">
                <a:solidFill>
                  <a:schemeClr val="dk1"/>
                </a:solidFill>
                <a:latin typeface="Arial"/>
                <a:ea typeface="Arial"/>
                <a:cs typeface="Arial"/>
                <a:sym typeface="Arial"/>
              </a:endParaRPr>
            </a:p>
          </p:txBody>
        </p:sp>
      </p:grpSp>
      <p:sp>
        <p:nvSpPr>
          <p:cNvPr id="24" name="Google Shape;29;p3">
            <a:extLst>
              <a:ext uri="{FF2B5EF4-FFF2-40B4-BE49-F238E27FC236}">
                <a16:creationId xmlns:a16="http://schemas.microsoft.com/office/drawing/2014/main" id="{F9075DE3-64AA-4C15-BE13-0E3096969496}"/>
              </a:ext>
            </a:extLst>
          </p:cNvPr>
          <p:cNvSpPr/>
          <p:nvPr/>
        </p:nvSpPr>
        <p:spPr>
          <a:xfrm>
            <a:off x="628651" y="2613201"/>
            <a:ext cx="471488" cy="471488"/>
          </a:xfrm>
          <a:custGeom>
            <a:avLst/>
            <a:gdLst/>
            <a:ahLst/>
            <a:cxnLst/>
            <a:rect l="l" t="t" r="r" b="b"/>
            <a:pathLst>
              <a:path w="346" h="346" extrusionOk="0">
                <a:moveTo>
                  <a:pt x="0" y="0"/>
                </a:moveTo>
                <a:cubicBezTo>
                  <a:pt x="0" y="346"/>
                  <a:pt x="0" y="346"/>
                  <a:pt x="0" y="346"/>
                </a:cubicBezTo>
                <a:cubicBezTo>
                  <a:pt x="346" y="346"/>
                  <a:pt x="346" y="346"/>
                  <a:pt x="346" y="346"/>
                </a:cubicBezTo>
                <a:cubicBezTo>
                  <a:pt x="346" y="0"/>
                  <a:pt x="346" y="0"/>
                  <a:pt x="346" y="0"/>
                </a:cubicBezTo>
                <a:lnTo>
                  <a:pt x="0" y="0"/>
                </a:lnTo>
                <a:close/>
                <a:moveTo>
                  <a:pt x="209" y="249"/>
                </a:moveTo>
                <a:cubicBezTo>
                  <a:pt x="207" y="242"/>
                  <a:pt x="204" y="236"/>
                  <a:pt x="199" y="231"/>
                </a:cubicBezTo>
                <a:cubicBezTo>
                  <a:pt x="199" y="231"/>
                  <a:pt x="199" y="231"/>
                  <a:pt x="199" y="231"/>
                </a:cubicBezTo>
                <a:cubicBezTo>
                  <a:pt x="186" y="218"/>
                  <a:pt x="164" y="218"/>
                  <a:pt x="151" y="231"/>
                </a:cubicBezTo>
                <a:cubicBezTo>
                  <a:pt x="146" y="236"/>
                  <a:pt x="143" y="242"/>
                  <a:pt x="141" y="249"/>
                </a:cubicBezTo>
                <a:cubicBezTo>
                  <a:pt x="15" y="249"/>
                  <a:pt x="15" y="249"/>
                  <a:pt x="15" y="249"/>
                </a:cubicBezTo>
                <a:cubicBezTo>
                  <a:pt x="15" y="181"/>
                  <a:pt x="15" y="181"/>
                  <a:pt x="15" y="181"/>
                </a:cubicBezTo>
                <a:cubicBezTo>
                  <a:pt x="218" y="181"/>
                  <a:pt x="218" y="181"/>
                  <a:pt x="218" y="181"/>
                </a:cubicBezTo>
                <a:cubicBezTo>
                  <a:pt x="219" y="187"/>
                  <a:pt x="222" y="193"/>
                  <a:pt x="227" y="198"/>
                </a:cubicBezTo>
                <a:cubicBezTo>
                  <a:pt x="233" y="204"/>
                  <a:pt x="242" y="208"/>
                  <a:pt x="251" y="208"/>
                </a:cubicBezTo>
                <a:cubicBezTo>
                  <a:pt x="258" y="208"/>
                  <a:pt x="264" y="206"/>
                  <a:pt x="270" y="202"/>
                </a:cubicBezTo>
                <a:cubicBezTo>
                  <a:pt x="289" y="221"/>
                  <a:pt x="289" y="221"/>
                  <a:pt x="289" y="221"/>
                </a:cubicBezTo>
                <a:cubicBezTo>
                  <a:pt x="299" y="211"/>
                  <a:pt x="299" y="211"/>
                  <a:pt x="299" y="211"/>
                </a:cubicBezTo>
                <a:cubicBezTo>
                  <a:pt x="280" y="192"/>
                  <a:pt x="280" y="192"/>
                  <a:pt x="280" y="192"/>
                </a:cubicBezTo>
                <a:cubicBezTo>
                  <a:pt x="282" y="188"/>
                  <a:pt x="284" y="184"/>
                  <a:pt x="285" y="181"/>
                </a:cubicBezTo>
                <a:cubicBezTo>
                  <a:pt x="332" y="181"/>
                  <a:pt x="332" y="181"/>
                  <a:pt x="332" y="181"/>
                </a:cubicBezTo>
                <a:cubicBezTo>
                  <a:pt x="332" y="249"/>
                  <a:pt x="332" y="249"/>
                  <a:pt x="332" y="249"/>
                </a:cubicBezTo>
                <a:lnTo>
                  <a:pt x="209" y="249"/>
                </a:lnTo>
                <a:close/>
                <a:moveTo>
                  <a:pt x="175" y="275"/>
                </a:moveTo>
                <a:cubicBezTo>
                  <a:pt x="170" y="275"/>
                  <a:pt x="165" y="273"/>
                  <a:pt x="161" y="269"/>
                </a:cubicBezTo>
                <a:cubicBezTo>
                  <a:pt x="158" y="266"/>
                  <a:pt x="156" y="261"/>
                  <a:pt x="156" y="256"/>
                </a:cubicBezTo>
                <a:cubicBezTo>
                  <a:pt x="156" y="250"/>
                  <a:pt x="158" y="246"/>
                  <a:pt x="161" y="242"/>
                </a:cubicBezTo>
                <a:cubicBezTo>
                  <a:pt x="165" y="238"/>
                  <a:pt x="170" y="236"/>
                  <a:pt x="175" y="236"/>
                </a:cubicBezTo>
                <a:cubicBezTo>
                  <a:pt x="180" y="236"/>
                  <a:pt x="185" y="238"/>
                  <a:pt x="189" y="242"/>
                </a:cubicBezTo>
                <a:cubicBezTo>
                  <a:pt x="193" y="246"/>
                  <a:pt x="195" y="250"/>
                  <a:pt x="195" y="256"/>
                </a:cubicBezTo>
                <a:cubicBezTo>
                  <a:pt x="195" y="261"/>
                  <a:pt x="193" y="266"/>
                  <a:pt x="189" y="269"/>
                </a:cubicBezTo>
                <a:cubicBezTo>
                  <a:pt x="185" y="273"/>
                  <a:pt x="180" y="275"/>
                  <a:pt x="175" y="275"/>
                </a:cubicBezTo>
                <a:close/>
                <a:moveTo>
                  <a:pt x="265" y="187"/>
                </a:moveTo>
                <a:cubicBezTo>
                  <a:pt x="261" y="191"/>
                  <a:pt x="256" y="193"/>
                  <a:pt x="251" y="193"/>
                </a:cubicBezTo>
                <a:cubicBezTo>
                  <a:pt x="246" y="193"/>
                  <a:pt x="241" y="191"/>
                  <a:pt x="237" y="187"/>
                </a:cubicBezTo>
                <a:cubicBezTo>
                  <a:pt x="234" y="183"/>
                  <a:pt x="232" y="179"/>
                  <a:pt x="232" y="173"/>
                </a:cubicBezTo>
                <a:cubicBezTo>
                  <a:pt x="232" y="168"/>
                  <a:pt x="234" y="163"/>
                  <a:pt x="237" y="160"/>
                </a:cubicBezTo>
                <a:cubicBezTo>
                  <a:pt x="241" y="156"/>
                  <a:pt x="246" y="154"/>
                  <a:pt x="251" y="154"/>
                </a:cubicBezTo>
                <a:cubicBezTo>
                  <a:pt x="256" y="154"/>
                  <a:pt x="261" y="156"/>
                  <a:pt x="265" y="160"/>
                </a:cubicBezTo>
                <a:cubicBezTo>
                  <a:pt x="273" y="167"/>
                  <a:pt x="273" y="180"/>
                  <a:pt x="265" y="187"/>
                </a:cubicBezTo>
                <a:close/>
                <a:moveTo>
                  <a:pt x="285" y="166"/>
                </a:moveTo>
                <a:cubicBezTo>
                  <a:pt x="283" y="160"/>
                  <a:pt x="280" y="154"/>
                  <a:pt x="275" y="149"/>
                </a:cubicBezTo>
                <a:cubicBezTo>
                  <a:pt x="275" y="149"/>
                  <a:pt x="275" y="149"/>
                  <a:pt x="275" y="149"/>
                </a:cubicBezTo>
                <a:cubicBezTo>
                  <a:pt x="262" y="136"/>
                  <a:pt x="240" y="136"/>
                  <a:pt x="227" y="149"/>
                </a:cubicBezTo>
                <a:cubicBezTo>
                  <a:pt x="222" y="154"/>
                  <a:pt x="219" y="160"/>
                  <a:pt x="218" y="166"/>
                </a:cubicBezTo>
                <a:cubicBezTo>
                  <a:pt x="15" y="166"/>
                  <a:pt x="15" y="166"/>
                  <a:pt x="15" y="166"/>
                </a:cubicBezTo>
                <a:cubicBezTo>
                  <a:pt x="15" y="98"/>
                  <a:pt x="15" y="98"/>
                  <a:pt x="15" y="98"/>
                </a:cubicBezTo>
                <a:cubicBezTo>
                  <a:pt x="53" y="98"/>
                  <a:pt x="53" y="98"/>
                  <a:pt x="53" y="98"/>
                </a:cubicBezTo>
                <a:cubicBezTo>
                  <a:pt x="54" y="104"/>
                  <a:pt x="57" y="110"/>
                  <a:pt x="62" y="115"/>
                </a:cubicBezTo>
                <a:cubicBezTo>
                  <a:pt x="69" y="121"/>
                  <a:pt x="77" y="125"/>
                  <a:pt x="86" y="125"/>
                </a:cubicBezTo>
                <a:cubicBezTo>
                  <a:pt x="93" y="125"/>
                  <a:pt x="99" y="123"/>
                  <a:pt x="105" y="119"/>
                </a:cubicBezTo>
                <a:cubicBezTo>
                  <a:pt x="124" y="138"/>
                  <a:pt x="124" y="138"/>
                  <a:pt x="124" y="138"/>
                </a:cubicBezTo>
                <a:cubicBezTo>
                  <a:pt x="134" y="128"/>
                  <a:pt x="134" y="128"/>
                  <a:pt x="134" y="128"/>
                </a:cubicBezTo>
                <a:cubicBezTo>
                  <a:pt x="115" y="109"/>
                  <a:pt x="115" y="109"/>
                  <a:pt x="115" y="109"/>
                </a:cubicBezTo>
                <a:cubicBezTo>
                  <a:pt x="117" y="105"/>
                  <a:pt x="119" y="102"/>
                  <a:pt x="120" y="98"/>
                </a:cubicBezTo>
                <a:cubicBezTo>
                  <a:pt x="332" y="98"/>
                  <a:pt x="332" y="98"/>
                  <a:pt x="332" y="98"/>
                </a:cubicBezTo>
                <a:cubicBezTo>
                  <a:pt x="332" y="166"/>
                  <a:pt x="332" y="166"/>
                  <a:pt x="332" y="166"/>
                </a:cubicBezTo>
                <a:lnTo>
                  <a:pt x="285" y="166"/>
                </a:lnTo>
                <a:close/>
                <a:moveTo>
                  <a:pt x="100" y="104"/>
                </a:moveTo>
                <a:cubicBezTo>
                  <a:pt x="92" y="112"/>
                  <a:pt x="80" y="112"/>
                  <a:pt x="72" y="104"/>
                </a:cubicBezTo>
                <a:cubicBezTo>
                  <a:pt x="69" y="101"/>
                  <a:pt x="67" y="96"/>
                  <a:pt x="67" y="90"/>
                </a:cubicBezTo>
                <a:cubicBezTo>
                  <a:pt x="67" y="85"/>
                  <a:pt x="69" y="80"/>
                  <a:pt x="72" y="77"/>
                </a:cubicBezTo>
                <a:cubicBezTo>
                  <a:pt x="76" y="73"/>
                  <a:pt x="81" y="71"/>
                  <a:pt x="86" y="71"/>
                </a:cubicBezTo>
                <a:cubicBezTo>
                  <a:pt x="91" y="71"/>
                  <a:pt x="96" y="73"/>
                  <a:pt x="100" y="77"/>
                </a:cubicBezTo>
                <a:cubicBezTo>
                  <a:pt x="104" y="80"/>
                  <a:pt x="106" y="85"/>
                  <a:pt x="106" y="90"/>
                </a:cubicBezTo>
                <a:cubicBezTo>
                  <a:pt x="106" y="96"/>
                  <a:pt x="104" y="101"/>
                  <a:pt x="100" y="104"/>
                </a:cubicBezTo>
                <a:close/>
                <a:moveTo>
                  <a:pt x="332" y="15"/>
                </a:moveTo>
                <a:cubicBezTo>
                  <a:pt x="332" y="83"/>
                  <a:pt x="332" y="83"/>
                  <a:pt x="332" y="83"/>
                </a:cubicBezTo>
                <a:cubicBezTo>
                  <a:pt x="120" y="83"/>
                  <a:pt x="120" y="83"/>
                  <a:pt x="120" y="83"/>
                </a:cubicBezTo>
                <a:cubicBezTo>
                  <a:pt x="118" y="77"/>
                  <a:pt x="115" y="71"/>
                  <a:pt x="110" y="66"/>
                </a:cubicBezTo>
                <a:cubicBezTo>
                  <a:pt x="97" y="53"/>
                  <a:pt x="75" y="53"/>
                  <a:pt x="62" y="66"/>
                </a:cubicBezTo>
                <a:cubicBezTo>
                  <a:pt x="57" y="71"/>
                  <a:pt x="54" y="77"/>
                  <a:pt x="53" y="83"/>
                </a:cubicBezTo>
                <a:cubicBezTo>
                  <a:pt x="15" y="83"/>
                  <a:pt x="15" y="83"/>
                  <a:pt x="15" y="83"/>
                </a:cubicBezTo>
                <a:cubicBezTo>
                  <a:pt x="15" y="15"/>
                  <a:pt x="15" y="15"/>
                  <a:pt x="15" y="15"/>
                </a:cubicBezTo>
                <a:lnTo>
                  <a:pt x="332" y="15"/>
                </a:lnTo>
                <a:close/>
                <a:moveTo>
                  <a:pt x="15" y="332"/>
                </a:moveTo>
                <a:cubicBezTo>
                  <a:pt x="15" y="263"/>
                  <a:pt x="15" y="263"/>
                  <a:pt x="15" y="263"/>
                </a:cubicBezTo>
                <a:cubicBezTo>
                  <a:pt x="142" y="263"/>
                  <a:pt x="142" y="263"/>
                  <a:pt x="142" y="263"/>
                </a:cubicBezTo>
                <a:cubicBezTo>
                  <a:pt x="143" y="270"/>
                  <a:pt x="146" y="275"/>
                  <a:pt x="151" y="280"/>
                </a:cubicBezTo>
                <a:cubicBezTo>
                  <a:pt x="157" y="286"/>
                  <a:pt x="166" y="290"/>
                  <a:pt x="175" y="290"/>
                </a:cubicBezTo>
                <a:cubicBezTo>
                  <a:pt x="182" y="290"/>
                  <a:pt x="188" y="288"/>
                  <a:pt x="193" y="285"/>
                </a:cubicBezTo>
                <a:cubicBezTo>
                  <a:pt x="213" y="304"/>
                  <a:pt x="213" y="304"/>
                  <a:pt x="213" y="304"/>
                </a:cubicBezTo>
                <a:cubicBezTo>
                  <a:pt x="223" y="293"/>
                  <a:pt x="223" y="293"/>
                  <a:pt x="223" y="293"/>
                </a:cubicBezTo>
                <a:cubicBezTo>
                  <a:pt x="204" y="274"/>
                  <a:pt x="204" y="274"/>
                  <a:pt x="204" y="274"/>
                </a:cubicBezTo>
                <a:cubicBezTo>
                  <a:pt x="206" y="271"/>
                  <a:pt x="208" y="267"/>
                  <a:pt x="208" y="263"/>
                </a:cubicBezTo>
                <a:cubicBezTo>
                  <a:pt x="332" y="263"/>
                  <a:pt x="332" y="263"/>
                  <a:pt x="332" y="263"/>
                </a:cubicBezTo>
                <a:cubicBezTo>
                  <a:pt x="332" y="332"/>
                  <a:pt x="332" y="332"/>
                  <a:pt x="332" y="332"/>
                </a:cubicBezTo>
                <a:lnTo>
                  <a:pt x="15" y="332"/>
                </a:lnTo>
                <a:close/>
              </a:path>
            </a:pathLst>
          </a:custGeom>
          <a:solidFill>
            <a:schemeClr val="tx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350">
              <a:solidFill>
                <a:schemeClr val="dk1"/>
              </a:solidFill>
              <a:latin typeface="Arial"/>
              <a:ea typeface="Arial"/>
              <a:cs typeface="Arial"/>
              <a:sym typeface="Arial"/>
            </a:endParaRPr>
          </a:p>
        </p:txBody>
      </p:sp>
      <p:sp>
        <p:nvSpPr>
          <p:cNvPr id="27" name="TextBox 26">
            <a:extLst>
              <a:ext uri="{FF2B5EF4-FFF2-40B4-BE49-F238E27FC236}">
                <a16:creationId xmlns:a16="http://schemas.microsoft.com/office/drawing/2014/main" id="{80F9383F-7FEE-462B-9AE9-BC582B77C86C}"/>
              </a:ext>
            </a:extLst>
          </p:cNvPr>
          <p:cNvSpPr txBox="1"/>
          <p:nvPr/>
        </p:nvSpPr>
        <p:spPr>
          <a:xfrm>
            <a:off x="1267623" y="1454818"/>
            <a:ext cx="4366901" cy="338554"/>
          </a:xfrm>
          <a:prstGeom prst="rect">
            <a:avLst/>
          </a:prstGeom>
          <a:noFill/>
        </p:spPr>
        <p:txBody>
          <a:bodyPr wrap="none" rtlCol="0">
            <a:spAutoFit/>
          </a:bodyPr>
          <a:lstStyle/>
          <a:p>
            <a:r>
              <a:rPr lang="nl-BE" sz="1600" dirty="0">
                <a:latin typeface="FlandersArtSans-Regular" panose="020B0604020202020204" charset="0"/>
              </a:rPr>
              <a:t>Process the input from the brain storm exercise</a:t>
            </a:r>
          </a:p>
        </p:txBody>
      </p:sp>
      <p:sp>
        <p:nvSpPr>
          <p:cNvPr id="28" name="TextBox 27">
            <a:extLst>
              <a:ext uri="{FF2B5EF4-FFF2-40B4-BE49-F238E27FC236}">
                <a16:creationId xmlns:a16="http://schemas.microsoft.com/office/drawing/2014/main" id="{DF1AF7AC-B6FC-4754-8BAA-C91CE6D1FEC5}"/>
              </a:ext>
            </a:extLst>
          </p:cNvPr>
          <p:cNvSpPr txBox="1"/>
          <p:nvPr/>
        </p:nvSpPr>
        <p:spPr>
          <a:xfrm>
            <a:off x="1267622" y="2038835"/>
            <a:ext cx="6314549" cy="338554"/>
          </a:xfrm>
          <a:prstGeom prst="rect">
            <a:avLst/>
          </a:prstGeom>
          <a:noFill/>
        </p:spPr>
        <p:txBody>
          <a:bodyPr wrap="none" rtlCol="0">
            <a:spAutoFit/>
          </a:bodyPr>
          <a:lstStyle/>
          <a:p>
            <a:r>
              <a:rPr lang="nl-BE" sz="1600" dirty="0">
                <a:latin typeface="FlandersArtSans-Regular" panose="020B0604020202020204" charset="0"/>
              </a:rPr>
              <a:t>Circulate the main findings of this workshop. Feedback is appreciated!</a:t>
            </a:r>
          </a:p>
        </p:txBody>
      </p:sp>
      <p:sp>
        <p:nvSpPr>
          <p:cNvPr id="29" name="TextBox 28">
            <a:extLst>
              <a:ext uri="{FF2B5EF4-FFF2-40B4-BE49-F238E27FC236}">
                <a16:creationId xmlns:a16="http://schemas.microsoft.com/office/drawing/2014/main" id="{17598381-F1FD-4B77-BC41-34FABD4AE70A}"/>
              </a:ext>
            </a:extLst>
          </p:cNvPr>
          <p:cNvSpPr txBox="1"/>
          <p:nvPr/>
        </p:nvSpPr>
        <p:spPr>
          <a:xfrm>
            <a:off x="1267621" y="2664279"/>
            <a:ext cx="5246949" cy="338554"/>
          </a:xfrm>
          <a:prstGeom prst="rect">
            <a:avLst/>
          </a:prstGeom>
          <a:noFill/>
        </p:spPr>
        <p:txBody>
          <a:bodyPr wrap="none" rtlCol="0">
            <a:spAutoFit/>
          </a:bodyPr>
          <a:lstStyle/>
          <a:p>
            <a:r>
              <a:rPr lang="en-GB" sz="1600" dirty="0">
                <a:latin typeface="FlandersArtSans-Regular" panose="020B0604020202020204" charset="0"/>
              </a:rPr>
              <a:t>Further research and prepare the first thematic workshop</a:t>
            </a:r>
            <a:endParaRPr lang="nl-BE" sz="1600" dirty="0">
              <a:latin typeface="FlandersArtSans-Regular" panose="020B0604020202020204" charset="0"/>
            </a:endParaRPr>
          </a:p>
        </p:txBody>
      </p:sp>
      <p:sp>
        <p:nvSpPr>
          <p:cNvPr id="30" name="TextBox 29">
            <a:extLst>
              <a:ext uri="{FF2B5EF4-FFF2-40B4-BE49-F238E27FC236}">
                <a16:creationId xmlns:a16="http://schemas.microsoft.com/office/drawing/2014/main" id="{94BCDD91-1AB3-4208-918C-DC478057FD8A}"/>
              </a:ext>
            </a:extLst>
          </p:cNvPr>
          <p:cNvSpPr txBox="1"/>
          <p:nvPr/>
        </p:nvSpPr>
        <p:spPr>
          <a:xfrm>
            <a:off x="1267620" y="3289723"/>
            <a:ext cx="3602268" cy="338554"/>
          </a:xfrm>
          <a:prstGeom prst="rect">
            <a:avLst/>
          </a:prstGeom>
          <a:noFill/>
        </p:spPr>
        <p:txBody>
          <a:bodyPr wrap="none" rtlCol="0">
            <a:spAutoFit/>
          </a:bodyPr>
          <a:lstStyle/>
          <a:p>
            <a:r>
              <a:rPr lang="nl-BE" sz="1600" dirty="0">
                <a:latin typeface="FlandersArtSans-Regular" panose="020B0604020202020204" charset="0"/>
              </a:rPr>
              <a:t>Capture further input through GitHub!</a:t>
            </a:r>
          </a:p>
        </p:txBody>
      </p:sp>
      <p:sp>
        <p:nvSpPr>
          <p:cNvPr id="32" name="Google Shape;242;g71eeb774cb_0_278">
            <a:extLst>
              <a:ext uri="{FF2B5EF4-FFF2-40B4-BE49-F238E27FC236}">
                <a16:creationId xmlns:a16="http://schemas.microsoft.com/office/drawing/2014/main" id="{EFAD90D2-D75F-42E7-AE74-A3F3E9D4458A}"/>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Next steps – In the meanwhile...</a:t>
            </a:r>
          </a:p>
        </p:txBody>
      </p:sp>
    </p:spTree>
    <p:extLst>
      <p:ext uri="{BB962C8B-B14F-4D97-AF65-F5344CB8AC3E}">
        <p14:creationId xmlns:p14="http://schemas.microsoft.com/office/powerpoint/2010/main" val="7870507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608;p63">
            <a:extLst>
              <a:ext uri="{FF2B5EF4-FFF2-40B4-BE49-F238E27FC236}">
                <a16:creationId xmlns:a16="http://schemas.microsoft.com/office/drawing/2014/main" id="{BB89DDDD-A754-48B6-9247-E79E86F34C3F}"/>
              </a:ext>
            </a:extLst>
          </p:cNvPr>
          <p:cNvSpPr txBox="1"/>
          <p:nvPr/>
        </p:nvSpPr>
        <p:spPr>
          <a:xfrm>
            <a:off x="628651" y="1346447"/>
            <a:ext cx="3766123" cy="3005418"/>
          </a:xfrm>
          <a:prstGeom prst="rect">
            <a:avLst/>
          </a:prstGeom>
          <a:solidFill>
            <a:schemeClr val="accen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 name="Google Shape;80;p3">
            <a:extLst>
              <a:ext uri="{FF2B5EF4-FFF2-40B4-BE49-F238E27FC236}">
                <a16:creationId xmlns:a16="http://schemas.microsoft.com/office/drawing/2014/main" id="{DAC21DEA-7238-40C4-991D-41CDFB049110}"/>
              </a:ext>
            </a:extLst>
          </p:cNvPr>
          <p:cNvSpPr/>
          <p:nvPr/>
        </p:nvSpPr>
        <p:spPr>
          <a:xfrm>
            <a:off x="2273026" y="1559204"/>
            <a:ext cx="477371" cy="474288"/>
          </a:xfrm>
          <a:custGeom>
            <a:avLst/>
            <a:gdLst/>
            <a:ahLst/>
            <a:cxnLst/>
            <a:rect l="l" t="t" r="r" b="b"/>
            <a:pathLst>
              <a:path w="155" h="154" extrusionOk="0">
                <a:moveTo>
                  <a:pt x="155" y="0"/>
                </a:moveTo>
                <a:lnTo>
                  <a:pt x="155" y="50"/>
                </a:lnTo>
                <a:lnTo>
                  <a:pt x="148" y="50"/>
                </a:lnTo>
                <a:lnTo>
                  <a:pt x="148" y="7"/>
                </a:lnTo>
                <a:lnTo>
                  <a:pt x="7" y="7"/>
                </a:lnTo>
                <a:lnTo>
                  <a:pt x="7" y="121"/>
                </a:lnTo>
                <a:lnTo>
                  <a:pt x="28" y="121"/>
                </a:lnTo>
                <a:lnTo>
                  <a:pt x="28" y="139"/>
                </a:lnTo>
                <a:lnTo>
                  <a:pt x="46" y="121"/>
                </a:lnTo>
                <a:lnTo>
                  <a:pt x="56" y="121"/>
                </a:lnTo>
                <a:lnTo>
                  <a:pt x="56" y="127"/>
                </a:lnTo>
                <a:lnTo>
                  <a:pt x="49" y="127"/>
                </a:lnTo>
                <a:lnTo>
                  <a:pt x="21" y="154"/>
                </a:lnTo>
                <a:lnTo>
                  <a:pt x="21" y="127"/>
                </a:lnTo>
                <a:lnTo>
                  <a:pt x="0" y="127"/>
                </a:lnTo>
                <a:lnTo>
                  <a:pt x="0" y="0"/>
                </a:lnTo>
                <a:lnTo>
                  <a:pt x="155" y="0"/>
                </a:lnTo>
                <a:close/>
                <a:moveTo>
                  <a:pt x="126" y="33"/>
                </a:moveTo>
                <a:lnTo>
                  <a:pt x="29" y="33"/>
                </a:lnTo>
                <a:lnTo>
                  <a:pt x="29" y="39"/>
                </a:lnTo>
                <a:lnTo>
                  <a:pt x="126" y="39"/>
                </a:lnTo>
                <a:lnTo>
                  <a:pt x="126" y="33"/>
                </a:lnTo>
                <a:close/>
                <a:moveTo>
                  <a:pt x="29" y="67"/>
                </a:moveTo>
                <a:lnTo>
                  <a:pt x="56" y="67"/>
                </a:lnTo>
                <a:lnTo>
                  <a:pt x="56" y="60"/>
                </a:lnTo>
                <a:lnTo>
                  <a:pt x="29" y="60"/>
                </a:lnTo>
                <a:lnTo>
                  <a:pt x="29" y="67"/>
                </a:lnTo>
                <a:close/>
                <a:moveTo>
                  <a:pt x="29" y="95"/>
                </a:moveTo>
                <a:lnTo>
                  <a:pt x="56" y="95"/>
                </a:lnTo>
                <a:lnTo>
                  <a:pt x="56" y="89"/>
                </a:lnTo>
                <a:lnTo>
                  <a:pt x="29" y="89"/>
                </a:lnTo>
                <a:lnTo>
                  <a:pt x="29" y="95"/>
                </a:lnTo>
                <a:close/>
                <a:moveTo>
                  <a:pt x="130" y="89"/>
                </a:moveTo>
                <a:lnTo>
                  <a:pt x="94" y="89"/>
                </a:lnTo>
                <a:lnTo>
                  <a:pt x="94" y="95"/>
                </a:lnTo>
                <a:lnTo>
                  <a:pt x="130" y="95"/>
                </a:lnTo>
                <a:lnTo>
                  <a:pt x="130" y="89"/>
                </a:lnTo>
                <a:close/>
                <a:moveTo>
                  <a:pt x="71" y="60"/>
                </a:moveTo>
                <a:lnTo>
                  <a:pt x="155" y="60"/>
                </a:lnTo>
                <a:lnTo>
                  <a:pt x="155" y="127"/>
                </a:lnTo>
                <a:lnTo>
                  <a:pt x="135" y="127"/>
                </a:lnTo>
                <a:lnTo>
                  <a:pt x="135" y="154"/>
                </a:lnTo>
                <a:lnTo>
                  <a:pt x="107" y="127"/>
                </a:lnTo>
                <a:lnTo>
                  <a:pt x="71" y="127"/>
                </a:lnTo>
                <a:lnTo>
                  <a:pt x="71" y="60"/>
                </a:lnTo>
                <a:close/>
                <a:moveTo>
                  <a:pt x="77" y="121"/>
                </a:moveTo>
                <a:lnTo>
                  <a:pt x="110" y="121"/>
                </a:lnTo>
                <a:lnTo>
                  <a:pt x="128" y="139"/>
                </a:lnTo>
                <a:lnTo>
                  <a:pt x="128" y="121"/>
                </a:lnTo>
                <a:lnTo>
                  <a:pt x="148" y="121"/>
                </a:lnTo>
                <a:lnTo>
                  <a:pt x="148" y="67"/>
                </a:lnTo>
                <a:lnTo>
                  <a:pt x="77" y="67"/>
                </a:lnTo>
                <a:lnTo>
                  <a:pt x="77" y="121"/>
                </a:lnTo>
                <a:close/>
              </a:path>
            </a:pathLst>
          </a:custGeom>
          <a:solidFill>
            <a:schemeClr val="tx1">
              <a:lumMod val="5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Arial"/>
              <a:ea typeface="Arial"/>
              <a:cs typeface="Arial"/>
              <a:sym typeface="Arial"/>
            </a:endParaRPr>
          </a:p>
        </p:txBody>
      </p:sp>
      <p:sp>
        <p:nvSpPr>
          <p:cNvPr id="16" name="TextBox 15">
            <a:extLst>
              <a:ext uri="{FF2B5EF4-FFF2-40B4-BE49-F238E27FC236}">
                <a16:creationId xmlns:a16="http://schemas.microsoft.com/office/drawing/2014/main" id="{6B9D418E-2E9D-41B3-9CD9-DA795D084D24}"/>
              </a:ext>
            </a:extLst>
          </p:cNvPr>
          <p:cNvSpPr txBox="1"/>
          <p:nvPr/>
        </p:nvSpPr>
        <p:spPr>
          <a:xfrm>
            <a:off x="834191" y="2439483"/>
            <a:ext cx="3560584" cy="1323439"/>
          </a:xfrm>
          <a:prstGeom prst="rect">
            <a:avLst/>
          </a:prstGeom>
          <a:noFill/>
        </p:spPr>
        <p:txBody>
          <a:bodyPr wrap="square" rtlCol="0">
            <a:spAutoFit/>
          </a:bodyPr>
          <a:lstStyle/>
          <a:p>
            <a:r>
              <a:rPr lang="nl-BE" sz="1600" dirty="0">
                <a:solidFill>
                  <a:schemeClr val="tx1"/>
                </a:solidFill>
                <a:latin typeface="FlandersArtSans-Regular" panose="020B0604020202020204" charset="0"/>
              </a:rPr>
              <a:t>Feedback can be provided by email to the following people:</a:t>
            </a:r>
          </a:p>
          <a:p>
            <a:pPr marL="285750" indent="-285750">
              <a:buFont typeface="Arial" panose="020B0604020202020204" pitchFamily="34" charset="0"/>
              <a:buChar char="•"/>
            </a:pPr>
            <a:r>
              <a:rPr lang="en-GB" sz="1600" dirty="0">
                <a:solidFill>
                  <a:schemeClr val="tx1"/>
                </a:solidFill>
                <a:latin typeface="FlandersArtSans-Regular" panose="020B0604020202020204" charset="0"/>
              </a:rPr>
              <a:t>annelies.decraene@vlaanderen.be</a:t>
            </a:r>
          </a:p>
          <a:p>
            <a:pPr marL="285750" indent="-285750">
              <a:buFont typeface="Arial" panose="020B0604020202020204" pitchFamily="34" charset="0"/>
              <a:buChar char="•"/>
            </a:pPr>
            <a:r>
              <a:rPr lang="en-GB" sz="1600" dirty="0">
                <a:solidFill>
                  <a:schemeClr val="tx1"/>
                </a:solidFill>
                <a:latin typeface="FlandersArtSans-Regular" panose="020B0604020202020204" charset="0"/>
              </a:rPr>
              <a:t>michiel.dekeyzer@vlaanderen.be</a:t>
            </a:r>
          </a:p>
          <a:p>
            <a:pPr marL="285750" indent="-285750">
              <a:buFont typeface="Arial" panose="020B0604020202020204" pitchFamily="34" charset="0"/>
              <a:buChar char="•"/>
            </a:pPr>
            <a:r>
              <a:rPr lang="en-GB" sz="1600" dirty="0">
                <a:solidFill>
                  <a:schemeClr val="tx1"/>
                </a:solidFill>
                <a:latin typeface="FlandersArtSans-Regular" panose="020B0604020202020204" charset="0"/>
              </a:rPr>
              <a:t>dries.catteceur@vlaanderen.be</a:t>
            </a:r>
            <a:endParaRPr lang="nl-BE" sz="1600" dirty="0">
              <a:solidFill>
                <a:schemeClr val="tx1"/>
              </a:solidFill>
              <a:latin typeface="FlandersArtSans-Regular" panose="020B0604020202020204" charset="0"/>
            </a:endParaRPr>
          </a:p>
        </p:txBody>
      </p:sp>
      <p:sp>
        <p:nvSpPr>
          <p:cNvPr id="17" name="Google Shape;608;p63">
            <a:extLst>
              <a:ext uri="{FF2B5EF4-FFF2-40B4-BE49-F238E27FC236}">
                <a16:creationId xmlns:a16="http://schemas.microsoft.com/office/drawing/2014/main" id="{2D837BB0-C6B3-4822-991B-C74960BB11FF}"/>
              </a:ext>
            </a:extLst>
          </p:cNvPr>
          <p:cNvSpPr txBox="1"/>
          <p:nvPr/>
        </p:nvSpPr>
        <p:spPr>
          <a:xfrm>
            <a:off x="4950298" y="1346447"/>
            <a:ext cx="3766123" cy="3005418"/>
          </a:xfrm>
          <a:prstGeom prst="rect">
            <a:avLst/>
          </a:prstGeom>
          <a:solidFill>
            <a:schemeClr val="tx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pic>
        <p:nvPicPr>
          <p:cNvPr id="11" name="Picture 10">
            <a:extLst>
              <a:ext uri="{FF2B5EF4-FFF2-40B4-BE49-F238E27FC236}">
                <a16:creationId xmlns:a16="http://schemas.microsoft.com/office/drawing/2014/main" id="{F19364DB-4E08-412C-BCE4-C392E710E87C}"/>
              </a:ext>
            </a:extLst>
          </p:cNvPr>
          <p:cNvPicPr>
            <a:picLocks noChangeAspect="1"/>
          </p:cNvPicPr>
          <p:nvPr/>
        </p:nvPicPr>
        <p:blipFill>
          <a:blip r:embed="rId2"/>
          <a:stretch>
            <a:fillRect/>
          </a:stretch>
        </p:blipFill>
        <p:spPr>
          <a:xfrm>
            <a:off x="6044652" y="1522121"/>
            <a:ext cx="1577413" cy="548455"/>
          </a:xfrm>
          <a:prstGeom prst="rect">
            <a:avLst/>
          </a:prstGeom>
        </p:spPr>
      </p:pic>
      <p:sp>
        <p:nvSpPr>
          <p:cNvPr id="15" name="TextBox 14">
            <a:extLst>
              <a:ext uri="{FF2B5EF4-FFF2-40B4-BE49-F238E27FC236}">
                <a16:creationId xmlns:a16="http://schemas.microsoft.com/office/drawing/2014/main" id="{E2CB8DD8-7091-4844-AC63-108DD8DA2D44}"/>
              </a:ext>
            </a:extLst>
          </p:cNvPr>
          <p:cNvSpPr txBox="1"/>
          <p:nvPr/>
        </p:nvSpPr>
        <p:spPr>
          <a:xfrm>
            <a:off x="5114189" y="2439483"/>
            <a:ext cx="3355992" cy="1815882"/>
          </a:xfrm>
          <a:prstGeom prst="rect">
            <a:avLst/>
          </a:prstGeom>
          <a:noFill/>
        </p:spPr>
        <p:txBody>
          <a:bodyPr wrap="square" rtlCol="0">
            <a:spAutoFit/>
          </a:bodyPr>
          <a:lstStyle/>
          <a:p>
            <a:r>
              <a:rPr lang="nl-BE" sz="1600" dirty="0">
                <a:solidFill>
                  <a:schemeClr val="bg1"/>
                </a:solidFill>
                <a:latin typeface="FlandersArtSans-Regular" panose="020B0604020202020204" charset="0"/>
              </a:rPr>
              <a:t>Feedback/input can be provided through GitHub: </a:t>
            </a:r>
            <a:r>
              <a:rPr lang="nl-BE" sz="1600" dirty="0">
                <a:solidFill>
                  <a:schemeClr val="bg1"/>
                </a:solidFill>
                <a:latin typeface="FlandersArtSans-Regular" panose="020B0604020202020204" charset="0"/>
                <a:hlinkClick r:id="rId3"/>
              </a:rPr>
              <a:t>https://github.com/Informatievlaanderen/OSLOthema-airAndWater</a:t>
            </a:r>
            <a:endParaRPr lang="nl-BE" sz="1600" dirty="0">
              <a:solidFill>
                <a:schemeClr val="bg1"/>
              </a:solidFill>
              <a:latin typeface="FlandersArtSans-Regular" panose="020B0604020202020204" charset="0"/>
            </a:endParaRPr>
          </a:p>
          <a:p>
            <a:endParaRPr lang="nl-BE" sz="1600" dirty="0">
              <a:solidFill>
                <a:schemeClr val="bg1"/>
              </a:solidFill>
              <a:latin typeface="FlandersArtSans-Regular" panose="020B0604020202020204" charset="0"/>
            </a:endParaRPr>
          </a:p>
          <a:p>
            <a:r>
              <a:rPr lang="nl-BE" sz="1600" dirty="0">
                <a:solidFill>
                  <a:schemeClr val="bg1"/>
                </a:solidFill>
                <a:latin typeface="FlandersArtSans-Regular" panose="020B0604020202020204" charset="0"/>
              </a:rPr>
              <a:t>Please provide us with your </a:t>
            </a:r>
            <a:r>
              <a:rPr lang="nl-BE" sz="1600" b="1" dirty="0">
                <a:solidFill>
                  <a:schemeClr val="bg1"/>
                </a:solidFill>
                <a:latin typeface="FlandersArtSans-Regular" panose="020B0604020202020204" charset="0"/>
              </a:rPr>
              <a:t>username</a:t>
            </a:r>
            <a:r>
              <a:rPr lang="nl-BE" sz="1600" dirty="0">
                <a:solidFill>
                  <a:schemeClr val="bg1"/>
                </a:solidFill>
                <a:latin typeface="FlandersArtSans-Regular" panose="020B0604020202020204" charset="0"/>
              </a:rPr>
              <a:t> so we can invite you! </a:t>
            </a:r>
          </a:p>
        </p:txBody>
      </p:sp>
      <p:sp>
        <p:nvSpPr>
          <p:cNvPr id="13" name="Google Shape;242;g71eeb774cb_0_278">
            <a:extLst>
              <a:ext uri="{FF2B5EF4-FFF2-40B4-BE49-F238E27FC236}">
                <a16:creationId xmlns:a16="http://schemas.microsoft.com/office/drawing/2014/main" id="{601485B7-26EA-4449-9499-9F52B6421BBA}"/>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Feedback &amp; collaboration</a:t>
            </a:r>
          </a:p>
        </p:txBody>
      </p:sp>
      <p:sp>
        <p:nvSpPr>
          <p:cNvPr id="14" name="Rectangle 13">
            <a:extLst>
              <a:ext uri="{FF2B5EF4-FFF2-40B4-BE49-F238E27FC236}">
                <a16:creationId xmlns:a16="http://schemas.microsoft.com/office/drawing/2014/main" id="{3D980EA1-69DB-46E1-809C-753B76A602FE}"/>
              </a:ext>
            </a:extLst>
          </p:cNvPr>
          <p:cNvSpPr/>
          <p:nvPr/>
        </p:nvSpPr>
        <p:spPr>
          <a:xfrm>
            <a:off x="573605" y="4385733"/>
            <a:ext cx="1314461" cy="601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1503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Welcome and introduction</a:t>
            </a:r>
          </a:p>
        </p:txBody>
      </p:sp>
      <p:sp>
        <p:nvSpPr>
          <p:cNvPr id="4" name="Subtitle 1"/>
          <p:cNvSpPr>
            <a:spLocks noGrp="1"/>
          </p:cNvSpPr>
          <p:nvPr>
            <p:ph type="subTitle" idx="1"/>
          </p:nvPr>
        </p:nvSpPr>
        <p:spPr>
          <a:xfrm>
            <a:off x="1813994" y="3848751"/>
            <a:ext cx="6858000" cy="1241822"/>
          </a:xfrm>
        </p:spPr>
        <p:txBody>
          <a:bodyPr>
            <a:normAutofit/>
          </a:bodyPr>
          <a:lstStyle/>
          <a:p>
            <a:endParaRPr lang="en-US" sz="1400" dirty="0">
              <a:solidFill>
                <a:schemeClr val="accent6">
                  <a:lumMod val="50000"/>
                </a:schemeClr>
              </a:solidFill>
            </a:endParaRPr>
          </a:p>
        </p:txBody>
      </p:sp>
      <p:sp>
        <p:nvSpPr>
          <p:cNvPr id="6" name="Rechthoek 5">
            <a:extLst>
              <a:ext uri="{FF2B5EF4-FFF2-40B4-BE49-F238E27FC236}">
                <a16:creationId xmlns:a16="http://schemas.microsoft.com/office/drawing/2014/main" id="{17626EFE-F012-49A8-B625-9E91790C0110}"/>
              </a:ext>
            </a:extLst>
          </p:cNvPr>
          <p:cNvSpPr/>
          <p:nvPr/>
        </p:nvSpPr>
        <p:spPr>
          <a:xfrm>
            <a:off x="-3133" y="782"/>
            <a:ext cx="328808"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7262751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54;p3">
            <a:extLst>
              <a:ext uri="{FF2B5EF4-FFF2-40B4-BE49-F238E27FC236}">
                <a16:creationId xmlns:a16="http://schemas.microsoft.com/office/drawing/2014/main" id="{1368FAB8-B93E-4154-B604-3C1CD73677B3}"/>
              </a:ext>
            </a:extLst>
          </p:cNvPr>
          <p:cNvPicPr preferRelativeResize="0"/>
          <p:nvPr/>
        </p:nvPicPr>
        <p:blipFill rotWithShape="1">
          <a:blip r:embed="rId2">
            <a:alphaModFix/>
          </a:blip>
          <a:srcRect/>
          <a:stretch/>
        </p:blipFill>
        <p:spPr>
          <a:xfrm>
            <a:off x="1966437" y="640339"/>
            <a:ext cx="4953476" cy="4503161"/>
          </a:xfrm>
          <a:prstGeom prst="rect">
            <a:avLst/>
          </a:prstGeom>
          <a:noFill/>
          <a:ln>
            <a:noFill/>
          </a:ln>
        </p:spPr>
      </p:pic>
      <p:sp>
        <p:nvSpPr>
          <p:cNvPr id="7" name="Google Shape;242;g71eeb774cb_0_278">
            <a:extLst>
              <a:ext uri="{FF2B5EF4-FFF2-40B4-BE49-F238E27FC236}">
                <a16:creationId xmlns:a16="http://schemas.microsoft.com/office/drawing/2014/main" id="{A9D2283A-3ECB-4E1C-9C47-23A7C41B2E9F}"/>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a:latin typeface="FlandersArtSans-Bold" panose="00000800000000000000" pitchFamily="2" charset="0"/>
              </a:rPr>
              <a:t>Are there any questions left?</a:t>
            </a:r>
          </a:p>
        </p:txBody>
      </p:sp>
    </p:spTree>
    <p:extLst>
      <p:ext uri="{BB962C8B-B14F-4D97-AF65-F5344CB8AC3E}">
        <p14:creationId xmlns:p14="http://schemas.microsoft.com/office/powerpoint/2010/main" val="40171273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b="1" dirty="0">
                <a:solidFill>
                  <a:schemeClr val="accent6">
                    <a:lumMod val="50000"/>
                  </a:schemeClr>
                </a:solidFill>
                <a:ea typeface="+mn-lt"/>
                <a:cs typeface="+mn-lt"/>
              </a:rPr>
              <a:t>Thanks!</a:t>
            </a:r>
            <a:endParaRPr lang="en-US" sz="4800" dirty="0"/>
          </a:p>
        </p:txBody>
      </p:sp>
      <p:sp>
        <p:nvSpPr>
          <p:cNvPr id="2" name="Rechthoek 1">
            <a:extLst>
              <a:ext uri="{FF2B5EF4-FFF2-40B4-BE49-F238E27FC236}">
                <a16:creationId xmlns:a16="http://schemas.microsoft.com/office/drawing/2014/main" id="{C22BA4C1-51BC-4477-BB16-AB54E3F2A92D}"/>
              </a:ext>
            </a:extLst>
          </p:cNvPr>
          <p:cNvSpPr/>
          <p:nvPr/>
        </p:nvSpPr>
        <p:spPr>
          <a:xfrm>
            <a:off x="-3133" y="782"/>
            <a:ext cx="328808"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587417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40;g71eeb774cb_0_278">
            <a:extLst>
              <a:ext uri="{FF2B5EF4-FFF2-40B4-BE49-F238E27FC236}">
                <a16:creationId xmlns:a16="http://schemas.microsoft.com/office/drawing/2014/main" id="{C312E5B0-C859-41AC-9261-911464F04F10}"/>
              </a:ext>
            </a:extLst>
          </p:cNvPr>
          <p:cNvSpPr txBox="1">
            <a:spLocks/>
          </p:cNvSpPr>
          <p:nvPr/>
        </p:nvSpPr>
        <p:spPr>
          <a:xfrm>
            <a:off x="628650" y="1197769"/>
            <a:ext cx="7886700" cy="3263400"/>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nl-NL" sz="1800" dirty="0"/>
          </a:p>
        </p:txBody>
      </p:sp>
      <p:sp>
        <p:nvSpPr>
          <p:cNvPr id="3" name="Google Shape;242;g71eeb774cb_0_278">
            <a:extLst>
              <a:ext uri="{FF2B5EF4-FFF2-40B4-BE49-F238E27FC236}">
                <a16:creationId xmlns:a16="http://schemas.microsoft.com/office/drawing/2014/main" id="{16B4A854-D3F1-4ECC-AD78-76418B2AEB2D}"/>
              </a:ext>
            </a:extLst>
          </p:cNvPr>
          <p:cNvSpPr txBox="1">
            <a:spLocks/>
          </p:cNvSpPr>
          <p:nvPr/>
        </p:nvSpPr>
        <p:spPr>
          <a:xfrm>
            <a:off x="628651" y="273845"/>
            <a:ext cx="7886700" cy="738225"/>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200"/>
            </a:pPr>
            <a:r>
              <a:rPr lang="nl-BE" sz="3200" b="1" dirty="0" err="1">
                <a:latin typeface="FlandersArtSans-Bold" panose="00000800000000000000" pitchFamily="2" charset="0"/>
              </a:rPr>
              <a:t>Who</a:t>
            </a:r>
            <a:r>
              <a:rPr lang="nl-BE" sz="3200" b="1" dirty="0">
                <a:latin typeface="FlandersArtSans-Bold" panose="00000800000000000000" pitchFamily="2" charset="0"/>
              </a:rPr>
              <a:t> is in </a:t>
            </a:r>
            <a:r>
              <a:rPr lang="nl-BE" sz="3200" b="1" dirty="0" err="1">
                <a:latin typeface="FlandersArtSans-Bold" panose="00000800000000000000" pitchFamily="2" charset="0"/>
              </a:rPr>
              <a:t>the</a:t>
            </a:r>
            <a:r>
              <a:rPr lang="nl-BE" sz="3200" b="1" dirty="0">
                <a:latin typeface="FlandersArtSans-Bold" panose="00000800000000000000" pitchFamily="2" charset="0"/>
              </a:rPr>
              <a:t> room?</a:t>
            </a:r>
          </a:p>
        </p:txBody>
      </p:sp>
    </p:spTree>
    <p:extLst>
      <p:ext uri="{BB962C8B-B14F-4D97-AF65-F5344CB8AC3E}">
        <p14:creationId xmlns:p14="http://schemas.microsoft.com/office/powerpoint/2010/main" val="2747485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648459" y="1423940"/>
            <a:ext cx="8073510" cy="600067"/>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b="1" dirty="0">
              <a:solidFill>
                <a:schemeClr val="tx1"/>
              </a:solidFill>
            </a:endParaRPr>
          </a:p>
        </p:txBody>
      </p:sp>
      <p:sp>
        <p:nvSpPr>
          <p:cNvPr id="2" name="Google Shape;240;g71eeb774cb_0_278">
            <a:extLst>
              <a:ext uri="{FF2B5EF4-FFF2-40B4-BE49-F238E27FC236}">
                <a16:creationId xmlns:a16="http://schemas.microsoft.com/office/drawing/2014/main" id="{C312E5B0-C859-41AC-9261-911464F04F10}"/>
              </a:ext>
            </a:extLst>
          </p:cNvPr>
          <p:cNvSpPr txBox="1">
            <a:spLocks/>
          </p:cNvSpPr>
          <p:nvPr/>
        </p:nvSpPr>
        <p:spPr>
          <a:xfrm>
            <a:off x="4712677" y="2199949"/>
            <a:ext cx="4114800" cy="401732"/>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b="1" dirty="0">
                <a:latin typeface="FlandersArtSans-Regular" panose="00000500000000000000" pitchFamily="2" charset="0"/>
              </a:rPr>
              <a:t>Additional context from the draft charter</a:t>
            </a:r>
          </a:p>
          <a:p>
            <a:pPr lvl="1">
              <a:buFont typeface="Arial"/>
              <a:buChar char="○"/>
            </a:pPr>
            <a:endParaRPr lang="nl-NL" sz="1800" dirty="0"/>
          </a:p>
        </p:txBody>
      </p:sp>
      <p:sp>
        <p:nvSpPr>
          <p:cNvPr id="4" name="Google Shape;240;g71eeb774cb_0_278">
            <a:extLst>
              <a:ext uri="{FF2B5EF4-FFF2-40B4-BE49-F238E27FC236}">
                <a16:creationId xmlns:a16="http://schemas.microsoft.com/office/drawing/2014/main" id="{C312E5B0-C859-41AC-9261-911464F04F10}"/>
              </a:ext>
            </a:extLst>
          </p:cNvPr>
          <p:cNvSpPr txBox="1">
            <a:spLocks/>
          </p:cNvSpPr>
          <p:nvPr/>
        </p:nvSpPr>
        <p:spPr>
          <a:xfrm>
            <a:off x="4137246" y="2692424"/>
            <a:ext cx="4584723" cy="2039312"/>
          </a:xfrm>
          <a:prstGeom prst="rect">
            <a:avLst/>
          </a:prstGeom>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GB" sz="1200" dirty="0">
                <a:latin typeface="FlandersArtSans-Regular" panose="00000500000000000000" pitchFamily="2" charset="0"/>
              </a:rPr>
              <a:t>The process of developing an </a:t>
            </a:r>
            <a:r>
              <a:rPr lang="en-GB" sz="1200" b="1" dirty="0">
                <a:latin typeface="FlandersArtSans-Regular" panose="00000500000000000000" pitchFamily="2" charset="0"/>
              </a:rPr>
              <a:t>OSLO standard </a:t>
            </a:r>
            <a:r>
              <a:rPr lang="en-GB" sz="1200" dirty="0">
                <a:latin typeface="FlandersArtSans-Regular" panose="00000500000000000000" pitchFamily="2" charset="0"/>
              </a:rPr>
              <a:t>for the exchange of information about air and water. </a:t>
            </a:r>
          </a:p>
          <a:p>
            <a:pPr marL="285750" indent="-285750">
              <a:buFont typeface="Arial" panose="020B0604020202020204" pitchFamily="34" charset="0"/>
              <a:buChar char="•"/>
            </a:pPr>
            <a:r>
              <a:rPr lang="en-GB" sz="1200" dirty="0">
                <a:latin typeface="FlandersArtSans-Regular" panose="00000500000000000000" pitchFamily="2" charset="0"/>
              </a:rPr>
              <a:t>Model the data semantically and standardise the structure of air and water data</a:t>
            </a:r>
          </a:p>
          <a:p>
            <a:pPr marL="285750" indent="-285750">
              <a:buFont typeface="Arial" panose="020B0604020202020204" pitchFamily="34" charset="0"/>
              <a:buChar char="•"/>
            </a:pPr>
            <a:r>
              <a:rPr lang="en-GB" sz="1200" dirty="0">
                <a:latin typeface="FlandersArtSans-Regular" panose="00000500000000000000" pitchFamily="2" charset="0"/>
              </a:rPr>
              <a:t>This will make it possible to </a:t>
            </a:r>
            <a:r>
              <a:rPr lang="en-GB" sz="1200" b="1" dirty="0">
                <a:latin typeface="FlandersArtSans-Regular" panose="00000500000000000000" pitchFamily="2" charset="0"/>
              </a:rPr>
              <a:t>semantically enrich data streams</a:t>
            </a:r>
            <a:r>
              <a:rPr lang="en-GB" sz="1200" dirty="0">
                <a:latin typeface="FlandersArtSans-Regular" panose="00000500000000000000" pitchFamily="2" charset="0"/>
              </a:rPr>
              <a:t>, which will make air and water data easier to find and understand, as well as better combinable with other data sources.</a:t>
            </a:r>
          </a:p>
          <a:p>
            <a:pPr marL="285750" indent="-285750">
              <a:buFont typeface="Arial" panose="020B0604020202020204" pitchFamily="34" charset="0"/>
              <a:buChar char="•"/>
            </a:pPr>
            <a:r>
              <a:rPr lang="en-GB" sz="1200" dirty="0">
                <a:latin typeface="FlandersArtSans-Regular" panose="00000500000000000000" pitchFamily="2" charset="0"/>
              </a:rPr>
              <a:t>The vocabulary is build up based on </a:t>
            </a:r>
            <a:r>
              <a:rPr lang="en-GB" sz="1200" b="1" dirty="0">
                <a:latin typeface="FlandersArtSans-Regular" panose="00000500000000000000" pitchFamily="2" charset="0"/>
              </a:rPr>
              <a:t>international standards</a:t>
            </a:r>
            <a:r>
              <a:rPr lang="en-GB" sz="1200" dirty="0">
                <a:latin typeface="FlandersArtSans-Regular" panose="00000500000000000000" pitchFamily="2" charset="0"/>
              </a:rPr>
              <a:t>, in line with the applicable EU regulations.</a:t>
            </a:r>
          </a:p>
          <a:p>
            <a:pPr lvl="1">
              <a:buFont typeface="Arial"/>
              <a:buChar char="○"/>
            </a:pPr>
            <a:endParaRPr lang="nl-NL" sz="1800" dirty="0"/>
          </a:p>
        </p:txBody>
      </p:sp>
      <p:sp>
        <p:nvSpPr>
          <p:cNvPr id="6" name="Google Shape;242;g71eeb774cb_0_278">
            <a:extLst>
              <a:ext uri="{FF2B5EF4-FFF2-40B4-BE49-F238E27FC236}">
                <a16:creationId xmlns:a16="http://schemas.microsoft.com/office/drawing/2014/main" id="{16B4A854-D3F1-4ECC-AD78-76418B2AEB2D}"/>
              </a:ext>
            </a:extLst>
          </p:cNvPr>
          <p:cNvSpPr txBox="1">
            <a:spLocks/>
          </p:cNvSpPr>
          <p:nvPr/>
        </p:nvSpPr>
        <p:spPr>
          <a:xfrm>
            <a:off x="628651" y="273845"/>
            <a:ext cx="7886700" cy="661657"/>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3200" b="1" dirty="0">
                <a:latin typeface="FlandersArtSans"/>
                <a:cs typeface="Arial" panose="020B0604020202020204" pitchFamily="34" charset="0"/>
              </a:rPr>
              <a:t>Scope of the project</a:t>
            </a:r>
            <a:endParaRPr lang="nl-BE" sz="3200" b="1" dirty="0">
              <a:latin typeface="FlandersArtSans"/>
              <a:cs typeface="Arial" panose="020B0604020202020204" pitchFamily="34" charset="0"/>
            </a:endParaRPr>
          </a:p>
        </p:txBody>
      </p:sp>
      <p:sp>
        <p:nvSpPr>
          <p:cNvPr id="7" name="Rectangle 6"/>
          <p:cNvSpPr/>
          <p:nvPr/>
        </p:nvSpPr>
        <p:spPr>
          <a:xfrm>
            <a:off x="648459" y="945378"/>
            <a:ext cx="8073510" cy="489657"/>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solidFill>
                  <a:schemeClr val="tx1"/>
                </a:solidFill>
              </a:rPr>
              <a:t>Design a semantic interoperability framework for sharing and publishing environmental data</a:t>
            </a:r>
          </a:p>
        </p:txBody>
      </p:sp>
      <p:sp>
        <p:nvSpPr>
          <p:cNvPr id="9" name="Rectangle 8"/>
          <p:cNvSpPr/>
          <p:nvPr/>
        </p:nvSpPr>
        <p:spPr>
          <a:xfrm>
            <a:off x="648459" y="1567301"/>
            <a:ext cx="8073510" cy="307777"/>
          </a:xfrm>
          <a:prstGeom prst="rect">
            <a:avLst/>
          </a:prstGeom>
        </p:spPr>
        <p:txBody>
          <a:bodyPr wrap="square">
            <a:spAutoFit/>
          </a:bodyPr>
          <a:lstStyle/>
          <a:p>
            <a:pPr algn="ctr"/>
            <a:r>
              <a:rPr lang="en-GB" i="1" dirty="0">
                <a:solidFill>
                  <a:schemeClr val="tx1"/>
                </a:solidFill>
              </a:rPr>
              <a:t>Develop a sustainable </a:t>
            </a:r>
            <a:r>
              <a:rPr lang="en-GB" b="1" i="1" dirty="0">
                <a:solidFill>
                  <a:schemeClr val="tx1"/>
                </a:solidFill>
              </a:rPr>
              <a:t>vocabulary</a:t>
            </a:r>
            <a:r>
              <a:rPr lang="en-GB" i="1" dirty="0">
                <a:solidFill>
                  <a:schemeClr val="tx1"/>
                </a:solidFill>
              </a:rPr>
              <a:t> and application profile for water and air quality</a:t>
            </a:r>
            <a:r>
              <a:rPr lang="en-GB" dirty="0">
                <a:solidFill>
                  <a:schemeClr val="tx1"/>
                </a:solidFill>
              </a:rPr>
              <a:t>.</a:t>
            </a:r>
            <a:endParaRPr lang="en-GB"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7246" y="2169371"/>
            <a:ext cx="462889" cy="462889"/>
          </a:xfrm>
          <a:prstGeom prst="rect">
            <a:avLst/>
          </a:prstGeom>
        </p:spPr>
      </p:pic>
      <p:sp>
        <p:nvSpPr>
          <p:cNvPr id="12" name="Rectangle 11"/>
          <p:cNvSpPr/>
          <p:nvPr/>
        </p:nvSpPr>
        <p:spPr>
          <a:xfrm>
            <a:off x="648459" y="2298023"/>
            <a:ext cx="2989385" cy="2560321"/>
          </a:xfrm>
          <a:prstGeom prst="rect">
            <a:avLst/>
          </a:prstGeom>
          <a:solidFill>
            <a:schemeClr val="bg1"/>
          </a:solidFill>
          <a:ln>
            <a:solidFill>
              <a:schemeClr val="tx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3" name="Rectangle 12"/>
          <p:cNvSpPr/>
          <p:nvPr/>
        </p:nvSpPr>
        <p:spPr>
          <a:xfrm>
            <a:off x="796172" y="3043612"/>
            <a:ext cx="2700996" cy="1688124"/>
          </a:xfrm>
          <a:prstGeom prst="rect">
            <a:avLst/>
          </a:prstGeom>
          <a:solidFill>
            <a:schemeClr val="tx1">
              <a:lumMod val="40000"/>
              <a:lumOff val="60000"/>
            </a:schemeClr>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TextBox 13"/>
          <p:cNvSpPr txBox="1"/>
          <p:nvPr/>
        </p:nvSpPr>
        <p:spPr>
          <a:xfrm>
            <a:off x="1457351" y="3121839"/>
            <a:ext cx="1371600" cy="307777"/>
          </a:xfrm>
          <a:prstGeom prst="rect">
            <a:avLst/>
          </a:prstGeom>
          <a:noFill/>
        </p:spPr>
        <p:txBody>
          <a:bodyPr wrap="square" rtlCol="0">
            <a:spAutoFit/>
          </a:bodyPr>
          <a:lstStyle/>
          <a:p>
            <a:pPr algn="ctr"/>
            <a:r>
              <a:rPr lang="en-GB" b="1" dirty="0"/>
              <a:t>ODALA</a:t>
            </a:r>
            <a:endParaRPr lang="nl-BE" b="1" dirty="0"/>
          </a:p>
        </p:txBody>
      </p:sp>
      <p:sp>
        <p:nvSpPr>
          <p:cNvPr id="15" name="TextBox 14"/>
          <p:cNvSpPr txBox="1"/>
          <p:nvPr/>
        </p:nvSpPr>
        <p:spPr>
          <a:xfrm>
            <a:off x="732864" y="2400816"/>
            <a:ext cx="2820573" cy="523220"/>
          </a:xfrm>
          <a:prstGeom prst="rect">
            <a:avLst/>
          </a:prstGeom>
          <a:noFill/>
        </p:spPr>
        <p:txBody>
          <a:bodyPr wrap="square" rtlCol="0">
            <a:spAutoFit/>
          </a:bodyPr>
          <a:lstStyle/>
          <a:p>
            <a:pPr algn="ctr"/>
            <a:r>
              <a:rPr lang="en-GB" b="1" dirty="0"/>
              <a:t>Open &amp; Agile Smart Cities (OASC)</a:t>
            </a:r>
            <a:endParaRPr lang="nl-BE" b="1" dirty="0"/>
          </a:p>
        </p:txBody>
      </p:sp>
      <p:sp>
        <p:nvSpPr>
          <p:cNvPr id="16" name="Rectangle 15"/>
          <p:cNvSpPr/>
          <p:nvPr/>
        </p:nvSpPr>
        <p:spPr>
          <a:xfrm>
            <a:off x="963226" y="3528948"/>
            <a:ext cx="2366887" cy="1083212"/>
          </a:xfrm>
          <a:prstGeom prst="rect">
            <a:avLst/>
          </a:prstGeom>
          <a:solidFill>
            <a:schemeClr val="accent1">
              <a:lumMod val="60000"/>
              <a:lumOff val="40000"/>
            </a:schemeClr>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7" name="TextBox 16"/>
          <p:cNvSpPr txBox="1"/>
          <p:nvPr/>
        </p:nvSpPr>
        <p:spPr>
          <a:xfrm>
            <a:off x="1286782" y="3563261"/>
            <a:ext cx="1719774" cy="307777"/>
          </a:xfrm>
          <a:prstGeom prst="rect">
            <a:avLst/>
          </a:prstGeom>
          <a:noFill/>
        </p:spPr>
        <p:txBody>
          <a:bodyPr wrap="square" rtlCol="0">
            <a:spAutoFit/>
          </a:bodyPr>
          <a:lstStyle/>
          <a:p>
            <a:pPr algn="ctr"/>
            <a:r>
              <a:rPr lang="en-GB" b="1" dirty="0">
                <a:solidFill>
                  <a:schemeClr val="accent1">
                    <a:lumMod val="50000"/>
                  </a:schemeClr>
                </a:solidFill>
              </a:rPr>
              <a:t>OSLO trajectory</a:t>
            </a:r>
            <a:endParaRPr lang="nl-BE" b="1" dirty="0">
              <a:solidFill>
                <a:schemeClr val="accent1">
                  <a:lumMod val="50000"/>
                </a:schemeClr>
              </a:solidFill>
            </a:endParaRPr>
          </a:p>
        </p:txBody>
      </p:sp>
      <p:pic>
        <p:nvPicPr>
          <p:cNvPr id="18" name="Picture 37" descr="C:\Users\004490\Desktop\Icons MS office files\Issues\Group\Solid\Group-outline_0000_gr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0937" y="4081941"/>
            <a:ext cx="393896" cy="41645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1404599" y="4081941"/>
            <a:ext cx="1719774" cy="415498"/>
          </a:xfrm>
          <a:prstGeom prst="rect">
            <a:avLst/>
          </a:prstGeom>
          <a:noFill/>
        </p:spPr>
        <p:txBody>
          <a:bodyPr wrap="square" rtlCol="0">
            <a:spAutoFit/>
          </a:bodyPr>
          <a:lstStyle/>
          <a:p>
            <a:pPr algn="ctr"/>
            <a:r>
              <a:rPr lang="en-GB" sz="1050" b="1" dirty="0"/>
              <a:t>Flanders Information Agency</a:t>
            </a:r>
            <a:endParaRPr lang="nl-BE" sz="1050" b="1" dirty="0"/>
          </a:p>
        </p:txBody>
      </p:sp>
    </p:spTree>
    <p:extLst>
      <p:ext uri="{BB962C8B-B14F-4D97-AF65-F5344CB8AC3E}">
        <p14:creationId xmlns:p14="http://schemas.microsoft.com/office/powerpoint/2010/main" val="1054502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753259-875B-41A0-BFF6-DFF83A19496B}"/>
              </a:ext>
            </a:extLst>
          </p:cNvPr>
          <p:cNvSpPr>
            <a:spLocks noGrp="1"/>
          </p:cNvSpPr>
          <p:nvPr>
            <p:ph type="body" sz="quarter" idx="10"/>
          </p:nvPr>
        </p:nvSpPr>
        <p:spPr>
          <a:xfrm>
            <a:off x="794091" y="3483293"/>
            <a:ext cx="2271662" cy="882716"/>
          </a:xfrm>
        </p:spPr>
        <p:txBody>
          <a:bodyPr/>
          <a:lstStyle/>
          <a:p>
            <a:r>
              <a:rPr lang="en-US" dirty="0"/>
              <a:t>Technical Architect</a:t>
            </a:r>
          </a:p>
          <a:p>
            <a:r>
              <a:rPr lang="en-US" dirty="0"/>
              <a:t>gert@oascities.org</a:t>
            </a:r>
            <a:endParaRPr lang="en-BE" dirty="0"/>
          </a:p>
        </p:txBody>
      </p:sp>
      <p:sp>
        <p:nvSpPr>
          <p:cNvPr id="4" name="Text Placeholder 3">
            <a:extLst>
              <a:ext uri="{FF2B5EF4-FFF2-40B4-BE49-F238E27FC236}">
                <a16:creationId xmlns:a16="http://schemas.microsoft.com/office/drawing/2014/main" id="{50016F1B-F05A-43BB-9E2B-5F57D3285CA7}"/>
              </a:ext>
            </a:extLst>
          </p:cNvPr>
          <p:cNvSpPr>
            <a:spLocks noGrp="1"/>
          </p:cNvSpPr>
          <p:nvPr>
            <p:ph type="body" sz="quarter" idx="11"/>
          </p:nvPr>
        </p:nvSpPr>
        <p:spPr>
          <a:xfrm>
            <a:off x="795476" y="3108493"/>
            <a:ext cx="3476078" cy="382356"/>
          </a:xfrm>
        </p:spPr>
        <p:txBody>
          <a:bodyPr/>
          <a:lstStyle/>
          <a:p>
            <a:r>
              <a:rPr lang="en-US" dirty="0"/>
              <a:t>Gert De Tant</a:t>
            </a:r>
            <a:endParaRPr lang="en-BE" dirty="0"/>
          </a:p>
        </p:txBody>
      </p:sp>
      <p:sp>
        <p:nvSpPr>
          <p:cNvPr id="5" name="Text Placeholder 4">
            <a:extLst>
              <a:ext uri="{FF2B5EF4-FFF2-40B4-BE49-F238E27FC236}">
                <a16:creationId xmlns:a16="http://schemas.microsoft.com/office/drawing/2014/main" id="{0430B772-D8B6-44BE-B372-595B5C042B4F}"/>
              </a:ext>
            </a:extLst>
          </p:cNvPr>
          <p:cNvSpPr>
            <a:spLocks noGrp="1"/>
          </p:cNvSpPr>
          <p:nvPr>
            <p:ph type="body" sz="quarter" idx="12"/>
          </p:nvPr>
        </p:nvSpPr>
        <p:spPr>
          <a:xfrm>
            <a:off x="494576" y="135899"/>
            <a:ext cx="8423909" cy="2236634"/>
          </a:xfrm>
        </p:spPr>
        <p:txBody>
          <a:bodyPr/>
          <a:lstStyle/>
          <a:p>
            <a:pPr lvl="0">
              <a:lnSpc>
                <a:spcPct val="100000"/>
              </a:lnSpc>
            </a:pPr>
            <a:r>
              <a:rPr lang="en-US" sz="4950" b="0" dirty="0">
                <a:solidFill>
                  <a:prstClr val="white"/>
                </a:solidFill>
              </a:rPr>
              <a:t>OASC Minimal Interoperability Mechanisms</a:t>
            </a:r>
            <a:br>
              <a:rPr lang="en-US" sz="5400" b="0" dirty="0">
                <a:solidFill>
                  <a:srgbClr val="94D4EE"/>
                </a:solidFill>
              </a:rPr>
            </a:br>
            <a:r>
              <a:rPr lang="en-US" sz="2400" b="0" dirty="0">
                <a:solidFill>
                  <a:srgbClr val="94D4EE"/>
                </a:solidFill>
              </a:rPr>
              <a:t>Enabling green-digital services for cities and communities</a:t>
            </a:r>
            <a:endParaRPr lang="en-US" sz="5400" b="0" dirty="0">
              <a:solidFill>
                <a:srgbClr val="94D4EE"/>
              </a:solidFill>
            </a:endParaRPr>
          </a:p>
        </p:txBody>
      </p:sp>
      <p:pic>
        <p:nvPicPr>
          <p:cNvPr id="6" name="Picture 5">
            <a:extLst>
              <a:ext uri="{FF2B5EF4-FFF2-40B4-BE49-F238E27FC236}">
                <a16:creationId xmlns:a16="http://schemas.microsoft.com/office/drawing/2014/main" id="{1C7BF7BC-2553-4EA6-A50D-E8BE112A2690}"/>
              </a:ext>
            </a:extLst>
          </p:cNvPr>
          <p:cNvPicPr>
            <a:picLocks noChangeAspect="1"/>
          </p:cNvPicPr>
          <p:nvPr/>
        </p:nvPicPr>
        <p:blipFill>
          <a:blip r:embed="rId2"/>
          <a:stretch>
            <a:fillRect/>
          </a:stretch>
        </p:blipFill>
        <p:spPr>
          <a:xfrm>
            <a:off x="494576" y="3063327"/>
            <a:ext cx="298823" cy="419967"/>
          </a:xfrm>
          <a:prstGeom prst="rect">
            <a:avLst/>
          </a:prstGeom>
        </p:spPr>
      </p:pic>
    </p:spTree>
    <p:extLst>
      <p:ext uri="{BB962C8B-B14F-4D97-AF65-F5344CB8AC3E}">
        <p14:creationId xmlns:p14="http://schemas.microsoft.com/office/powerpoint/2010/main" val="141242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03FF5557-93C1-0D48-BC9C-C0C88DCB1AB1}"/>
              </a:ext>
            </a:extLst>
          </p:cNvPr>
          <p:cNvSpPr>
            <a:spLocks noGrp="1"/>
          </p:cNvSpPr>
          <p:nvPr/>
        </p:nvSpPr>
        <p:spPr>
          <a:xfrm>
            <a:off x="1074421" y="1725326"/>
            <a:ext cx="6995159" cy="882690"/>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3600" b="0" i="0" kern="1200">
                <a:solidFill>
                  <a:schemeClr val="bg1"/>
                </a:solidFill>
                <a:latin typeface="Proxima Nova Black" panose="0200050603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OASC brings together smart cities &amp; communities worldwide </a:t>
            </a:r>
            <a:r>
              <a:rPr lang="en-US" sz="2400" dirty="0">
                <a:solidFill>
                  <a:srgbClr val="94D4EE"/>
                </a:solidFill>
              </a:rPr>
              <a:t>to shape the global market </a:t>
            </a:r>
            <a:r>
              <a:rPr lang="en-US" sz="2400" dirty="0"/>
              <a:t>for digital services</a:t>
            </a:r>
          </a:p>
        </p:txBody>
      </p:sp>
    </p:spTree>
    <p:extLst>
      <p:ext uri="{BB962C8B-B14F-4D97-AF65-F5344CB8AC3E}">
        <p14:creationId xmlns:p14="http://schemas.microsoft.com/office/powerpoint/2010/main" val="1646522677"/>
      </p:ext>
    </p:extLst>
  </p:cSld>
  <p:clrMapOvr>
    <a:masterClrMapping/>
  </p:clrMapOvr>
</p:sld>
</file>

<file path=ppt/theme/theme1.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angepast ontwerp">
  <a:themeElements>
    <a:clrScheme name="Vlaamse overheid presentatie">
      <a:dk1>
        <a:srgbClr val="373636"/>
      </a:dk1>
      <a:lt1>
        <a:sysClr val="window" lastClr="FFFFFF"/>
      </a:lt1>
      <a:dk2>
        <a:srgbClr val="6B6B6B"/>
      </a:dk2>
      <a:lt2>
        <a:srgbClr val="F6F5F3"/>
      </a:lt2>
      <a:accent1>
        <a:srgbClr val="FFEB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Kantoor">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e_verbeeldingwerkt_basic" id="{41909F28-2DC5-462A-8911-DF133BE08E12}" vid="{59EBEE2F-449F-45B7-949D-B98288F255A2}"/>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x0063_bw3 xmlns="d8af5a5f-e2e6-468c-9f28-f81d99523fed">
      <UserInfo>
        <DisplayName/>
        <AccountId xsi:nil="true"/>
        <AccountType/>
      </UserInfo>
    </_x0063_bw3>
    <y2ot xmlns="d8af5a5f-e2e6-468c-9f28-f81d99523fed" xsi:nil="true"/>
    <Comment xmlns="d8af5a5f-e2e6-468c-9f28-f81d99523fe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D2FA61B056BF04BB41EAF8746BED8CA" ma:contentTypeVersion="15" ma:contentTypeDescription="Create a new document." ma:contentTypeScope="" ma:versionID="723f8733b9522008c5f5c5e8baf131e6">
  <xsd:schema xmlns:xsd="http://www.w3.org/2001/XMLSchema" xmlns:xs="http://www.w3.org/2001/XMLSchema" xmlns:p="http://schemas.microsoft.com/office/2006/metadata/properties" xmlns:ns2="abd5de4e-6ecd-4522-a9f4-1c24c7648312" xmlns:ns3="d8af5a5f-e2e6-468c-9f28-f81d99523fed" targetNamespace="http://schemas.microsoft.com/office/2006/metadata/properties" ma:root="true" ma:fieldsID="2613c20e6c8e709c13dc0ed3a67410a6" ns2:_="" ns3:_="">
    <xsd:import namespace="abd5de4e-6ecd-4522-a9f4-1c24c7648312"/>
    <xsd:import namespace="d8af5a5f-e2e6-468c-9f28-f81d99523fed"/>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Comment" minOccurs="0"/>
                <xsd:element ref="ns3:MediaServiceGenerationTime" minOccurs="0"/>
                <xsd:element ref="ns3:MediaServiceEventHashCode" minOccurs="0"/>
                <xsd:element ref="ns3:MediaServiceAutoKeyPoints" minOccurs="0"/>
                <xsd:element ref="ns3:MediaServiceKeyPoints" minOccurs="0"/>
                <xsd:element ref="ns3:y2ot" minOccurs="0"/>
                <xsd:element ref="ns3:_x0063_bw3"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d5de4e-6ecd-4522-a9f4-1c24c764831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af5a5f-e2e6-468c-9f28-f81d99523fed"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Comment" ma:index="16" nillable="true" ma:displayName="Comment" ma:description="Een woordje uitleg" ma:format="Dropdown" ma:internalName="Comment">
      <xsd:simpleType>
        <xsd:restriction base="dms:Text">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y2ot" ma:index="21" nillable="true" ma:displayName="Date and Time" ma:internalName="y2ot">
      <xsd:simpleType>
        <xsd:restriction base="dms:DateTime"/>
      </xsd:simpleType>
    </xsd:element>
    <xsd:element name="_x0063_bw3" ma:index="22" nillable="true" ma:displayName="Person or Group" ma:list="UserInfo" ma:internalName="_x0063_bw3">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B05D2F2-989D-470B-98A5-E5E4BF5A1A2D}">
  <ds:schemaRefs>
    <ds:schemaRef ds:uri="http://www.w3.org/XML/1998/namespace"/>
    <ds:schemaRef ds:uri="http://purl.org/dc/terms/"/>
    <ds:schemaRef ds:uri="http://schemas.microsoft.com/office/infopath/2007/PartnerControls"/>
    <ds:schemaRef ds:uri="http://purl.org/dc/dcmitype/"/>
    <ds:schemaRef ds:uri="http://schemas.openxmlformats.org/package/2006/metadata/core-properties"/>
    <ds:schemaRef ds:uri="http://schemas.microsoft.com/office/2006/documentManagement/types"/>
    <ds:schemaRef ds:uri="abd5de4e-6ecd-4522-a9f4-1c24c7648312"/>
    <ds:schemaRef ds:uri="d8af5a5f-e2e6-468c-9f28-f81d99523fed"/>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66220A82-38F3-486D-991B-1B6714CCD00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bd5de4e-6ecd-4522-a9f4-1c24c7648312"/>
    <ds:schemaRef ds:uri="d8af5a5f-e2e6-468c-9f28-f81d99523f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E77E2D1-C5F5-45CF-9BB3-E4DE1972D74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5266</TotalTime>
  <Words>2088</Words>
  <Application>Microsoft Office PowerPoint</Application>
  <PresentationFormat>On-screen Show (16:9)</PresentationFormat>
  <Paragraphs>308</Paragraphs>
  <Slides>51</Slides>
  <Notes>11</Notes>
  <HiddenSlides>1</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51</vt:i4>
      </vt:variant>
    </vt:vector>
  </HeadingPairs>
  <TitlesOfParts>
    <vt:vector size="69" baseType="lpstr">
      <vt:lpstr>Wingdings</vt:lpstr>
      <vt:lpstr>Proxima Nova Thin</vt:lpstr>
      <vt:lpstr>Helvetica Neue</vt:lpstr>
      <vt:lpstr>FlandersArtSans</vt:lpstr>
      <vt:lpstr>Courier New</vt:lpstr>
      <vt:lpstr>Proxima Nova Semibold</vt:lpstr>
      <vt:lpstr>FlandersArtSans-Regular</vt:lpstr>
      <vt:lpstr>Calibri</vt:lpstr>
      <vt:lpstr>Trebuchet</vt:lpstr>
      <vt:lpstr>Proxima Nova Light</vt:lpstr>
      <vt:lpstr>Arial</vt:lpstr>
      <vt:lpstr>FlandersArtSans-Bold</vt:lpstr>
      <vt:lpstr>Flanders Art Sans</vt:lpstr>
      <vt:lpstr>Proxima Nova</vt:lpstr>
      <vt:lpstr>Proxima Nova Black</vt:lpstr>
      <vt:lpstr>Proxima Nova Regular</vt:lpstr>
      <vt:lpstr>4_Presentatie_verbeelding werkt - kopie</vt:lpstr>
      <vt:lpstr>Aangepast ontwerp</vt:lpstr>
      <vt:lpstr>PowerPoint Presentation</vt:lpstr>
      <vt:lpstr>PowerPoint Presentation</vt:lpstr>
      <vt:lpstr>PowerPoint Presentation</vt:lpstr>
      <vt:lpstr>PowerPoint Presentation</vt:lpstr>
      <vt:lpstr>Welcome and 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Minimal Interoperability Mechanisms</vt:lpstr>
      <vt:lpstr>OASC Interoperability Mechanisms</vt:lpstr>
      <vt:lpstr>OASC MIMs: Status</vt:lpstr>
      <vt:lpstr>PowerPoint Presentation</vt:lpstr>
      <vt:lpstr>PowerPoint Presentation</vt:lpstr>
      <vt:lpstr>PowerPoint Presentation</vt:lpstr>
      <vt:lpstr>PowerPoint Presentation</vt:lpstr>
      <vt:lpstr>PowerPoint Presentation</vt:lpstr>
      <vt:lpstr>PowerPoint Presentation</vt:lpstr>
      <vt:lpstr>Open Standards for Linked Organisations (OSLO) </vt:lpstr>
      <vt:lpstr>PowerPoint Presentation</vt:lpstr>
      <vt:lpstr>Open Standards for Linked Organisations</vt:lpstr>
      <vt:lpstr>PowerPoint Presentation</vt:lpstr>
      <vt:lpstr>PowerPoint Presentation</vt:lpstr>
      <vt:lpstr>PowerPoint Presentation</vt:lpstr>
      <vt:lpstr>PowerPoint Presentation</vt:lpstr>
      <vt:lpstr>PowerPoint Presentation</vt:lpstr>
      <vt:lpstr>PowerPoint Presentation</vt:lpstr>
      <vt:lpstr>An example</vt:lpstr>
      <vt:lpstr>PowerPoint Presentation</vt:lpstr>
      <vt:lpstr>PowerPoint Presentation</vt:lpstr>
      <vt:lpstr>Inspiration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Brainstorm exercises </vt:lpstr>
      <vt:lpstr>PowerPoint Presentation</vt:lpstr>
      <vt:lpstr>PowerPoint Presentation</vt:lpstr>
      <vt:lpstr>Next steps </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OSLO Air en Water Business Workshop</dc:title>
  <dc:creator>Eveline Vlassenroot</dc:creator>
  <cp:lastModifiedBy>Kevin Haleydt (BE)</cp:lastModifiedBy>
  <cp:revision>215</cp:revision>
  <dcterms:modified xsi:type="dcterms:W3CDTF">2021-02-26T10:25:03Z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0x0101007D2FA61B056BF04BB41EAF8746BED8CA</vt:lpwstr>
  </property>
</Properties>
</file>